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917" r:id="rId4"/>
    <p:sldMasterId id="2147483931" r:id="rId5"/>
  </p:sldMasterIdLst>
  <p:notesMasterIdLst>
    <p:notesMasterId r:id="rId35"/>
  </p:notesMasterIdLst>
  <p:handoutMasterIdLst>
    <p:handoutMasterId r:id="rId36"/>
  </p:handoutMasterIdLst>
  <p:sldIdLst>
    <p:sldId id="365" r:id="rId6"/>
    <p:sldId id="351" r:id="rId7"/>
    <p:sldId id="354" r:id="rId8"/>
    <p:sldId id="361" r:id="rId9"/>
    <p:sldId id="362" r:id="rId10"/>
    <p:sldId id="368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57" r:id="rId21"/>
    <p:sldId id="332" r:id="rId22"/>
    <p:sldId id="344" r:id="rId23"/>
    <p:sldId id="345" r:id="rId24"/>
    <p:sldId id="346" r:id="rId25"/>
    <p:sldId id="347" r:id="rId26"/>
    <p:sldId id="349" r:id="rId27"/>
    <p:sldId id="343" r:id="rId28"/>
    <p:sldId id="334" r:id="rId29"/>
    <p:sldId id="350" r:id="rId30"/>
    <p:sldId id="360" r:id="rId31"/>
    <p:sldId id="366" r:id="rId32"/>
    <p:sldId id="367" r:id="rId33"/>
    <p:sldId id="342" r:id="rId34"/>
  </p:sldIdLst>
  <p:sldSz cx="9144000" cy="6858000" type="screen4x3"/>
  <p:notesSz cx="6997700" cy="9283700"/>
  <p:embeddedFontLst>
    <p:embeddedFont>
      <p:font typeface="仿宋" pitchFamily="49" charset="-122"/>
      <p:regular r:id="rId37"/>
    </p:embeddedFont>
    <p:embeddedFont>
      <p:font typeface="Museo For Dell" pitchFamily="2" charset="0"/>
      <p:regular r:id="rId38"/>
      <p:bold r:id="rId39"/>
    </p:embeddedFont>
    <p:embeddedFont>
      <p:font typeface="Museo Sans For Dell" pitchFamily="2" charset="0"/>
      <p:regular r:id="rId40"/>
      <p:bold r:id="rId41"/>
    </p:embeddedFont>
    <p:embeddedFont>
      <p:font typeface="Verdana" pitchFamily="34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黑体" pitchFamily="49" charset="-122"/>
      <p:regular r:id="rId50"/>
    </p:embeddedFont>
    <p:embeddedFont>
      <p:font typeface="Arial Black" pitchFamily="34" charset="0"/>
      <p:bold r:id="rId51"/>
    </p:embeddedFont>
    <p:embeddedFont>
      <p:font typeface="Trebuchet MS" pitchFamily="34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5C3"/>
    <a:srgbClr val="EAEAEA"/>
    <a:srgbClr val="666666"/>
    <a:srgbClr val="444444"/>
    <a:srgbClr val="71C6C1"/>
    <a:srgbClr val="71C6EE"/>
    <a:srgbClr val="CE1126"/>
    <a:srgbClr val="CE7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6" autoAdjust="0"/>
    <p:restoredTop sz="86134" autoAdjust="0"/>
  </p:normalViewPr>
  <p:slideViewPr>
    <p:cSldViewPr snapToGrid="0">
      <p:cViewPr>
        <p:scale>
          <a:sx n="60" d="100"/>
          <a:sy n="60" d="100"/>
        </p:scale>
        <p:origin x="-1884" y="-750"/>
      </p:cViewPr>
      <p:guideLst>
        <p:guide orient="horz" pos="197"/>
        <p:guide orient="horz" pos="860"/>
        <p:guide orient="horz" pos="3789"/>
        <p:guide orient="horz" pos="729"/>
        <p:guide pos="3739"/>
        <p:guide pos="5484"/>
        <p:guide pos="3880"/>
        <p:guide pos="299"/>
      </p:guideLst>
    </p:cSldViewPr>
  </p:slideViewPr>
  <p:outlineViewPr>
    <p:cViewPr>
      <p:scale>
        <a:sx n="33" d="100"/>
        <a:sy n="33" d="100"/>
      </p:scale>
      <p:origin x="12" y="6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-3540" y="-10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99225" y="9036050"/>
            <a:ext cx="4905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000">
                <a:latin typeface="Museo Sans For Dell" pitchFamily="2" charset="0"/>
              </a:defRPr>
            </a:lvl1pPr>
          </a:lstStyle>
          <a:p>
            <a:fld id="{8BD8D713-89DF-49E0-8EDD-32B2385CA0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756563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382588"/>
            <a:ext cx="5337175" cy="392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508500"/>
            <a:ext cx="56673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21425" y="9074150"/>
            <a:ext cx="668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000">
                <a:latin typeface="Museo Sans For Dell" pitchFamily="2" charset="0"/>
              </a:defRPr>
            </a:lvl1pPr>
          </a:lstStyle>
          <a:p>
            <a:fld id="{20F31D08-8522-4888-BDBD-E7E35DDAE1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428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08" eaLnBrk="0" hangingPunct="0">
              <a:defRPr sz="2700" b="1">
                <a:solidFill>
                  <a:schemeClr val="tx1"/>
                </a:solidFill>
                <a:latin typeface="Arial" pitchFamily="34" charset="0"/>
              </a:defRPr>
            </a:lvl1pPr>
            <a:lvl2pPr marL="715015" indent="-275006" defTabSz="928908" eaLnBrk="0" hangingPunct="0">
              <a:defRPr sz="2700" b="1">
                <a:solidFill>
                  <a:schemeClr val="tx1"/>
                </a:solidFill>
                <a:latin typeface="Arial" pitchFamily="34" charset="0"/>
              </a:defRPr>
            </a:lvl2pPr>
            <a:lvl3pPr marL="1100023" indent="-220005" defTabSz="928908" eaLnBrk="0" hangingPunct="0">
              <a:defRPr sz="2700" b="1">
                <a:solidFill>
                  <a:schemeClr val="tx1"/>
                </a:solidFill>
                <a:latin typeface="Arial" pitchFamily="34" charset="0"/>
              </a:defRPr>
            </a:lvl3pPr>
            <a:lvl4pPr marL="1540032" indent="-220005" defTabSz="928908" eaLnBrk="0" hangingPunct="0">
              <a:defRPr sz="2700" b="1">
                <a:solidFill>
                  <a:schemeClr val="tx1"/>
                </a:solidFill>
                <a:latin typeface="Arial" pitchFamily="34" charset="0"/>
              </a:defRPr>
            </a:lvl4pPr>
            <a:lvl5pPr marL="1980042" indent="-220005" defTabSz="928908" eaLnBrk="0" hangingPunct="0">
              <a:defRPr sz="2700" b="1">
                <a:solidFill>
                  <a:schemeClr val="tx1"/>
                </a:solidFill>
                <a:latin typeface="Arial" pitchFamily="34" charset="0"/>
              </a:defRPr>
            </a:lvl5pPr>
            <a:lvl6pPr marL="2420051" indent="-220005" algn="ctr" defTabSz="92890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700" b="1">
                <a:solidFill>
                  <a:schemeClr val="tx1"/>
                </a:solidFill>
                <a:latin typeface="Arial" pitchFamily="34" charset="0"/>
              </a:defRPr>
            </a:lvl6pPr>
            <a:lvl7pPr marL="2860060" indent="-220005" algn="ctr" defTabSz="92890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700" b="1">
                <a:solidFill>
                  <a:schemeClr val="tx1"/>
                </a:solidFill>
                <a:latin typeface="Arial" pitchFamily="34" charset="0"/>
              </a:defRPr>
            </a:lvl7pPr>
            <a:lvl8pPr marL="3300070" indent="-220005" algn="ctr" defTabSz="92890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700" b="1">
                <a:solidFill>
                  <a:schemeClr val="tx1"/>
                </a:solidFill>
                <a:latin typeface="Arial" pitchFamily="34" charset="0"/>
              </a:defRPr>
            </a:lvl8pPr>
            <a:lvl9pPr marL="3740079" indent="-220005" algn="ctr" defTabSz="92890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7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BA6A3C-90D5-4C77-B56F-819BE9F2115B}" type="slidenum">
              <a:rPr lang="zh-CN" altLang="en-US" sz="1200" b="0">
                <a:latin typeface="Times New Roman" pitchFamily="18" charset="0"/>
              </a:rPr>
              <a:pPr eaLnBrk="1" hangingPunct="1"/>
              <a:t>1</a:t>
            </a:fld>
            <a:endParaRPr lang="en-US" altLang="zh-CN" sz="1200" b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82588"/>
            <a:ext cx="5235575" cy="392747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876" indent="-285722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886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042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196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350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505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659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5814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0A4F7E-93BA-49C0-9A9E-B9AC479838F0}" type="slidenum">
              <a:rPr lang="en-US" altLang="zh-CN" sz="1000">
                <a:latin typeface="Museo Sans For Dell" pitchFamily="2" charset="0"/>
              </a:rPr>
              <a:pPr/>
              <a:t>6</a:t>
            </a:fld>
            <a:endParaRPr lang="en-US" altLang="zh-CN" sz="1000">
              <a:latin typeface="Museo Sans For Dell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82588"/>
            <a:ext cx="5235575" cy="392747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876" indent="-285722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886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042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196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350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505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659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5814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0A4F7E-93BA-49C0-9A9E-B9AC479838F0}" type="slidenum">
              <a:rPr lang="en-US" altLang="zh-CN" sz="1000">
                <a:latin typeface="Museo Sans For Dell" pitchFamily="2" charset="0"/>
              </a:rPr>
              <a:pPr/>
              <a:t>17</a:t>
            </a:fld>
            <a:endParaRPr lang="en-US" altLang="zh-CN" sz="1000">
              <a:latin typeface="Museo Sans For Dell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82588"/>
            <a:ext cx="5235575" cy="392747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876" indent="-285722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886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042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196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350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505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659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5814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0A4F7E-93BA-49C0-9A9E-B9AC479838F0}" type="slidenum">
              <a:rPr lang="en-US" altLang="zh-CN" sz="1000">
                <a:latin typeface="Museo Sans For Dell" pitchFamily="2" charset="0"/>
              </a:rPr>
              <a:pPr/>
              <a:t>23</a:t>
            </a:fld>
            <a:endParaRPr lang="en-US" altLang="zh-CN" sz="1000">
              <a:latin typeface="Museo Sans For Dell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382588"/>
            <a:ext cx="5235575" cy="392747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876" indent="-285722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886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042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196" indent="-228577" defTabSz="90637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350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505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659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5814" indent="-228577" defTabSz="9063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0A4F7E-93BA-49C0-9A9E-B9AC479838F0}" type="slidenum">
              <a:rPr lang="en-US" altLang="zh-CN" sz="1000">
                <a:latin typeface="Museo Sans For Dell" pitchFamily="2" charset="0"/>
              </a:rPr>
              <a:pPr/>
              <a:t>26</a:t>
            </a:fld>
            <a:endParaRPr lang="en-US" altLang="zh-CN" sz="1000">
              <a:latin typeface="Museo Sans For Dell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457200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>
            <a:off x="457200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9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444444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7" name="Rectangle 13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444444"/>
              </a:solidFill>
              <a:latin typeface="Trebuchet MS" pitchFamily="34" charset="0"/>
              <a:ea typeface="宋体" pitchFamily="2" charset="-122"/>
            </a:endParaRPr>
          </a:p>
        </p:txBody>
      </p:sp>
      <p:sp>
        <p:nvSpPr>
          <p:cNvPr id="8" name="Rectangle 18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444444"/>
              </a:solidFill>
              <a:latin typeface="Trebuchet MS" pitchFamily="34" charset="0"/>
              <a:ea typeface="宋体" pitchFamily="2" charset="-122"/>
            </a:endParaRPr>
          </a:p>
        </p:txBody>
      </p:sp>
      <p:pic>
        <p:nvPicPr>
          <p:cNvPr id="9" name="Picture 10" descr="dell_blue_lr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265988" y="2651125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60253"/>
            <a:ext cx="5962650" cy="1025922"/>
          </a:xfrm>
        </p:spPr>
        <p:txBody>
          <a:bodyPr anchor="b"/>
          <a:lstStyle>
            <a:lvl1pPr algn="l">
              <a:lnSpc>
                <a:spcPts val="4000"/>
              </a:lnSpc>
              <a:defRPr sz="36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276999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461637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0090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33286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19866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6288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8833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715125" y="6162675"/>
            <a:ext cx="2076450" cy="619125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52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609600"/>
          </a:xfrm>
        </p:spPr>
        <p:txBody>
          <a:bodyPr/>
          <a:lstStyle>
            <a:lvl1pPr>
              <a:defRPr sz="3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8006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buSzPct val="65000"/>
              <a:buFont typeface="Wingdings" pitchFamily="2" charset="2"/>
              <a:buChar char="Ø"/>
              <a:defRPr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67525" y="6219825"/>
            <a:ext cx="1990725" cy="542925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9637522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6734175" y="6191250"/>
            <a:ext cx="2124075" cy="581025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03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Blue_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7470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252014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_and_Content_Blue_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7470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Museo For Dell 300" pitchFamily="50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40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38150" y="800100"/>
            <a:ext cx="824865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0156756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621602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Line_Title+Sub_and_Content_Blue_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65176"/>
            <a:ext cx="8239125" cy="88639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0"/>
          </p:nvPr>
        </p:nvSpPr>
        <p:spPr>
          <a:xfrm>
            <a:off x="438150" y="1188720"/>
            <a:ext cx="824865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928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Font typeface="Museo Sans For Dell" pitchFamily="2" charset="0"/>
              <a:buChar char="–"/>
              <a:defRPr sz="1800">
                <a:solidFill>
                  <a:schemeClr val="tx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defRPr sz="1400" baseline="0">
                <a:solidFill>
                  <a:schemeClr val="tx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99094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39187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83509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Blue_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accent1"/>
                </a:solidFill>
                <a:latin typeface="Museo For Dell" pitchFamily="2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8839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Blu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474663" y="1781175"/>
            <a:ext cx="8218487" cy="3295650"/>
            <a:chOff x="280033" y="1781175"/>
            <a:chExt cx="8412480" cy="3295650"/>
          </a:xfrm>
        </p:grpSpPr>
        <p:cxnSp>
          <p:nvCxnSpPr>
            <p:cNvPr id="5" name="Straight Connector 7"/>
            <p:cNvCxnSpPr/>
            <p:nvPr/>
          </p:nvCxnSpPr>
          <p:spPr>
            <a:xfrm>
              <a:off x="280033" y="178117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>
              <a:off x="280033" y="5076825"/>
              <a:ext cx="84124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9" descr="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326313" y="26812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21"/>
          <p:cNvSpPr>
            <a:spLocks noGrp="1"/>
          </p:cNvSpPr>
          <p:nvPr>
            <p:ph type="ctrTitle"/>
          </p:nvPr>
        </p:nvSpPr>
        <p:spPr>
          <a:xfrm>
            <a:off x="457200" y="3173214"/>
            <a:ext cx="5962650" cy="512961"/>
          </a:xfrm>
        </p:spPr>
        <p:txBody>
          <a:bodyPr anchor="b"/>
          <a:lstStyle>
            <a:lvl1pPr algn="l">
              <a:lnSpc>
                <a:spcPts val="4000"/>
              </a:lnSpc>
              <a:defRPr sz="3600" b="0" i="0" smtClean="0">
                <a:solidFill>
                  <a:schemeClr val="tx2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/>
          </p:nvPr>
        </p:nvSpPr>
        <p:spPr>
          <a:xfrm>
            <a:off x="466724" y="4165390"/>
            <a:ext cx="5953125" cy="276999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tx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413971"/>
      </p:ext>
    </p:extLst>
  </p:cSld>
  <p:clrMapOvr>
    <a:masterClrMapping/>
  </p:clrMapOvr>
  <p:transition spd="med">
    <p:wipe dir="r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8150" y="800100"/>
            <a:ext cx="824865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267765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Line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8150" y="1188720"/>
            <a:ext cx="824865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61562"/>
            <a:ext cx="8248650" cy="88639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928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911179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726236" y="1280161"/>
            <a:ext cx="3950370" cy="824841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30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65269" y="1280160"/>
            <a:ext cx="3941478" cy="824841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300"/>
              </a:spcBef>
              <a:spcAft>
                <a:spcPts val="0"/>
              </a:spcAft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27659260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10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7571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84422190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Bottom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97384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438150" y="261938"/>
            <a:ext cx="82486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title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74763"/>
            <a:ext cx="824865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text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</p:txBody>
      </p:sp>
      <p:pic>
        <p:nvPicPr>
          <p:cNvPr id="2052" name="Picture 5" descr="dell_gray_logo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193088" y="6226175"/>
            <a:ext cx="5730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9738" y="6457950"/>
            <a:ext cx="265112" cy="119063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fld id="{95CD6C6D-0E68-43AA-95B6-D2B58E9BFF63}" type="slidenum">
              <a:rPr lang="en-US" altLang="zh-CN" sz="900">
                <a:solidFill>
                  <a:srgbClr val="7F7F7F"/>
                </a:solidFill>
                <a:latin typeface="Museo Sans For Dell" pitchFamily="2" charset="0"/>
              </a:rPr>
              <a:pPr eaLnBrk="1" hangingPunct="1">
                <a:lnSpc>
                  <a:spcPct val="90000"/>
                </a:lnSpc>
                <a:buClr>
                  <a:schemeClr val="bg1"/>
                </a:buClr>
              </a:pPr>
              <a:t>‹#›</a:t>
            </a:fld>
            <a:endParaRPr lang="en-US" altLang="zh-CN" sz="90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5" y="6454775"/>
            <a:ext cx="649288" cy="1238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</a:pPr>
            <a:fld id="{EB35C7ED-4FF8-49A4-8545-6C40BE00A305}" type="datetime1">
              <a:rPr lang="en-US" altLang="zh-CN" sz="900">
                <a:solidFill>
                  <a:srgbClr val="7F7F7F"/>
                </a:solidFill>
                <a:latin typeface="Museo Sans For Dell" pitchFamily="2" charset="0"/>
              </a:rPr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bg1"/>
                </a:buClr>
              </a:pPr>
              <a:t>2/20/2013</a:t>
            </a:fld>
            <a:endParaRPr lang="en-US" altLang="zh-CN" sz="90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5" y="6454775"/>
            <a:ext cx="649288" cy="1238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</a:pPr>
            <a:fld id="{C0D686C3-8170-467D-A52A-3170506AEC78}" type="datetime1">
              <a:rPr lang="en-US" altLang="zh-CN" sz="900">
                <a:solidFill>
                  <a:srgbClr val="7F7F7F"/>
                </a:solidFill>
                <a:latin typeface="Museo Sans For Dell" pitchFamily="2" charset="0"/>
              </a:rPr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bg1"/>
                </a:buClr>
              </a:pPr>
              <a:t>2/20/2013</a:t>
            </a:fld>
            <a:endParaRPr lang="en-US" altLang="zh-CN" sz="90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9" name="TextBox 8"/>
          <p:cNvSpPr txBox="1"/>
          <p:nvPr/>
        </p:nvSpPr>
        <p:spPr bwMode="black">
          <a:xfrm>
            <a:off x="5349875" y="6437313"/>
            <a:ext cx="2743200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Global Marketing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475" y="6446838"/>
            <a:ext cx="933450" cy="1397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sz="10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78" r:id="rId7"/>
    <p:sldLayoutId id="2147483999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4000" r:id="rId16"/>
    <p:sldLayoutId id="2147484002" r:id="rId17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0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1pPr>
      <a:lvl2pPr marL="574675" indent="-233363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2pPr>
      <a:lvl3pPr marL="909638" indent="-220663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 sz="16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3pPr>
      <a:lvl4pPr marL="1246188" indent="-222250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For Dell 300"/>
        <a:buChar char="–"/>
        <a:defRPr sz="14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4pPr>
      <a:lvl5pPr marL="1608138" indent="-236538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/>
        <a:buChar char="–"/>
        <a:defRPr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438150" y="265113"/>
            <a:ext cx="82391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title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79525"/>
            <a:ext cx="82391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title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pic>
        <p:nvPicPr>
          <p:cNvPr id="3076" name="Picture 4" descr="dell_white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193088" y="6226175"/>
            <a:ext cx="5730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 hidden="1"/>
          <p:cNvSpPr txBox="1"/>
          <p:nvPr/>
        </p:nvSpPr>
        <p:spPr>
          <a:xfrm>
            <a:off x="1895475" y="6454775"/>
            <a:ext cx="649288" cy="13811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bg1"/>
              </a:buClr>
            </a:pPr>
            <a:fld id="{FB323F20-AF7A-41AA-843D-528C55900234}" type="datetime1">
              <a:rPr lang="en-US" altLang="zh-CN" sz="1000">
                <a:solidFill>
                  <a:schemeClr val="tx2"/>
                </a:solidFill>
                <a:latin typeface="Museo Sans For Dell" pitchFamily="2" charset="0"/>
              </a:rPr>
              <a:pPr eaLnBrk="1" hangingPunct="1">
                <a:lnSpc>
                  <a:spcPct val="90000"/>
                </a:lnSpc>
                <a:spcBef>
                  <a:spcPts val="600"/>
                </a:spcBef>
                <a:buClr>
                  <a:schemeClr val="bg1"/>
                </a:buClr>
              </a:pPr>
              <a:t>2/20/2013</a:t>
            </a:fld>
            <a:endParaRPr lang="en-US" altLang="zh-CN" sz="1000">
              <a:solidFill>
                <a:schemeClr val="tx2"/>
              </a:solidFill>
              <a:latin typeface="Museo Sans For Del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738" y="6457950"/>
            <a:ext cx="265112" cy="119063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fld id="{97072280-7D01-4BF3-8433-114D11A793B6}" type="slidenum">
              <a:rPr lang="en-US" altLang="zh-CN" sz="900">
                <a:solidFill>
                  <a:schemeClr val="tx2"/>
                </a:solidFill>
                <a:latin typeface="Museo Sans For Dell" pitchFamily="2" charset="0"/>
              </a:rPr>
              <a:pPr eaLnBrk="1" hangingPunct="1">
                <a:lnSpc>
                  <a:spcPct val="90000"/>
                </a:lnSpc>
                <a:buClr>
                  <a:schemeClr val="bg1"/>
                </a:buClr>
              </a:pPr>
              <a:t>‹#›</a:t>
            </a:fld>
            <a:endParaRPr lang="en-US" altLang="zh-CN" sz="900">
              <a:solidFill>
                <a:schemeClr val="tx2"/>
              </a:solidFill>
              <a:latin typeface="Museo Sans For Dell" pitchFamily="2" charset="0"/>
            </a:endParaRPr>
          </a:p>
        </p:txBody>
      </p:sp>
      <p:sp>
        <p:nvSpPr>
          <p:cNvPr id="8" name="TextBox 7"/>
          <p:cNvSpPr txBox="1"/>
          <p:nvPr/>
        </p:nvSpPr>
        <p:spPr bwMode="black">
          <a:xfrm>
            <a:off x="5349875" y="6437313"/>
            <a:ext cx="2743200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tx2"/>
                </a:solidFill>
                <a:latin typeface="+mn-lt"/>
                <a:ea typeface="+mn-ea"/>
              </a:rPr>
              <a:t>Global Marketing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75" y="6446838"/>
            <a:ext cx="933450" cy="1397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sz="1000" dirty="0">
                <a:solidFill>
                  <a:schemeClr val="tx2"/>
                </a:solidFill>
                <a:latin typeface="+mn-lt"/>
                <a:ea typeface="+mn-ea"/>
              </a:rPr>
              <a:t>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3988" r:id="rId5"/>
    <p:sldLayoutId id="2147483989" r:id="rId6"/>
    <p:sldLayoutId id="2147484007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>
          <a:solidFill>
            <a:schemeClr val="tx2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1pPr>
      <a:lvl2pPr marL="574675" indent="-223838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tx2"/>
        </a:buClr>
        <a:buSzPct val="100000"/>
        <a:buFont typeface="Museo Sans For Dell" pitchFamily="2" charset="0"/>
        <a:buChar char="–"/>
        <a:defRPr>
          <a:solidFill>
            <a:schemeClr val="tx2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2pPr>
      <a:lvl3pPr marL="909638" indent="-220663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tx2"/>
        </a:buClr>
        <a:buFont typeface="Museo Sans For Dell" pitchFamily="2" charset="0"/>
        <a:buChar char="›"/>
        <a:defRPr sz="1600">
          <a:solidFill>
            <a:schemeClr val="tx2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3pPr>
      <a:lvl4pPr marL="1246188" indent="-22225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/>
        <a:buChar char="–"/>
        <a:defRPr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4pPr>
      <a:lvl5pPr marL="1608138" indent="-236538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/>
        <a:buChar char="–"/>
        <a:defRPr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52400" y="6553200"/>
            <a:ext cx="8839200" cy="152400"/>
          </a:xfrm>
          <a:prstGeom prst="rect">
            <a:avLst/>
          </a:prstGeom>
          <a:ln/>
        </p:spPr>
        <p:txBody>
          <a:bodyPr/>
          <a:lstStyle/>
          <a:p>
            <a:r>
              <a:rPr lang="zh-CN" altLang="en-US" dirty="0"/>
              <a:t>	</a:t>
            </a:r>
            <a:endParaRPr lang="en-US" altLang="zh-CN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010400" y="685800"/>
            <a:ext cx="2133600" cy="2133600"/>
          </a:xfrm>
          <a:prstGeom prst="rect">
            <a:avLst/>
          </a:prstGeom>
          <a:solidFill>
            <a:srgbClr val="B8B8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zh-CN" altLang="en-US" sz="1400">
                <a:solidFill>
                  <a:srgbClr val="000000"/>
                </a:solidFill>
                <a:ea typeface="宋体" pitchFamily="2" charset="-122"/>
              </a:rPr>
              <a:t>&lt;</a:t>
            </a:r>
            <a:r>
              <a:rPr lang="en-US" altLang="zh-CN" sz="1400">
                <a:solidFill>
                  <a:srgbClr val="000000"/>
                </a:solidFill>
                <a:ea typeface="宋体" pitchFamily="2" charset="-122"/>
              </a:rPr>
              <a:t>Insert Picture Here&gt;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5943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3200" dirty="0" err="1">
                <a:solidFill>
                  <a:schemeClr val="accent1"/>
                </a:solidFill>
                <a:ea typeface="黑体" pitchFamily="49" charset="-122"/>
              </a:rPr>
              <a:t>Foglight</a:t>
            </a:r>
            <a:r>
              <a:rPr lang="en-US" altLang="zh-CN" sz="3200" dirty="0">
                <a:solidFill>
                  <a:schemeClr val="accent1"/>
                </a:solidFill>
                <a:ea typeface="黑体" pitchFamily="49" charset="-122"/>
              </a:rPr>
              <a:t> DB2PD </a:t>
            </a:r>
            <a:r>
              <a:rPr lang="zh-CN" altLang="en-US" sz="3200" dirty="0">
                <a:solidFill>
                  <a:schemeClr val="accent1"/>
                </a:solidFill>
                <a:ea typeface="黑体" pitchFamily="49" charset="-122"/>
              </a:rPr>
              <a:t>监控解决方案</a:t>
            </a:r>
            <a:endParaRPr lang="zh-CN" altLang="en-US" sz="3200" dirty="0">
              <a:solidFill>
                <a:schemeClr val="accent1"/>
              </a:solidFill>
              <a:ea typeface="宋体" pitchFamily="2" charset="-122"/>
            </a:endParaRPr>
          </a:p>
        </p:txBody>
      </p:sp>
      <p:pic>
        <p:nvPicPr>
          <p:cNvPr id="7172" name="Picture 4" descr="Right 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f2f236c-MEDIUM-227627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2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2"/>
          <p:cNvSpPr txBox="1">
            <a:spLocks noChangeArrowheads="1"/>
          </p:cNvSpPr>
          <p:nvPr/>
        </p:nvSpPr>
        <p:spPr bwMode="auto">
          <a:xfrm>
            <a:off x="523874" y="968544"/>
            <a:ext cx="68865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/>
              <a:t>默认</a:t>
            </a:r>
            <a:r>
              <a:rPr lang="zh-CN" altLang="en-US" sz="1500" dirty="0" smtClean="0"/>
              <a:t>展示</a:t>
            </a:r>
            <a:r>
              <a:rPr lang="en-US" altLang="zh-CN" sz="1500" dirty="0" smtClean="0"/>
              <a:t>Database Home, </a:t>
            </a:r>
            <a:r>
              <a:rPr lang="zh-CN" altLang="en-US" sz="1500" dirty="0"/>
              <a:t>任何时候</a:t>
            </a:r>
            <a:r>
              <a:rPr lang="zh-CN" altLang="en-US" sz="1500" dirty="0" smtClean="0"/>
              <a:t>想指定时间段</a:t>
            </a:r>
            <a:r>
              <a:rPr lang="en-US" altLang="zh-CN" sz="1500" dirty="0" smtClean="0"/>
              <a:t>db2pd</a:t>
            </a:r>
            <a:r>
              <a:rPr lang="zh-CN" altLang="en-US" sz="1500" dirty="0" smtClean="0"/>
              <a:t>所抓取的信息</a:t>
            </a:r>
            <a:r>
              <a:rPr lang="zh-CN" altLang="en-US" sz="1500" dirty="0"/>
              <a:t>，只需要点击主监控界面上的数据链接，相关的全部清单资料就自动展示</a:t>
            </a:r>
            <a:r>
              <a:rPr lang="zh-CN" altLang="en-US" sz="1500" dirty="0" smtClean="0"/>
              <a:t>出来</a:t>
            </a:r>
            <a:endParaRPr lang="zh-CN" altLang="en-US" sz="1500" b="1" dirty="0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590550" y="2446377"/>
            <a:ext cx="3643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/>
              <a:t>比如，</a:t>
            </a:r>
            <a:r>
              <a:rPr lang="zh-CN" altLang="en-US" sz="1500" dirty="0" smtClean="0"/>
              <a:t>点击</a:t>
            </a:r>
            <a:r>
              <a:rPr lang="en-US" altLang="zh-CN" sz="1500" b="1" dirty="0" smtClean="0"/>
              <a:t>Instance</a:t>
            </a:r>
            <a:r>
              <a:rPr lang="zh-CN" altLang="en-US" sz="1500" dirty="0" smtClean="0"/>
              <a:t>视图</a:t>
            </a:r>
            <a:r>
              <a:rPr lang="zh-CN" altLang="en-US" sz="1500" dirty="0"/>
              <a:t>上的数据</a:t>
            </a:r>
            <a:r>
              <a:rPr lang="zh-CN" altLang="en-US" sz="1500" dirty="0" smtClean="0"/>
              <a:t>线（按</a:t>
            </a:r>
            <a:r>
              <a:rPr lang="en-US" altLang="zh-CN" sz="1500" dirty="0" smtClean="0"/>
              <a:t>Address</a:t>
            </a:r>
            <a:r>
              <a:rPr lang="zh-CN" altLang="en-US" sz="1500" dirty="0" smtClean="0"/>
              <a:t>聚合）</a:t>
            </a:r>
            <a:endParaRPr lang="zh-CN" altLang="en-US" sz="1500" dirty="0"/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3726641" y="3781425"/>
            <a:ext cx="662017" cy="100964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625" y="241879"/>
            <a:ext cx="7772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宋体" charset="-122"/>
                <a:cs typeface="Museo For Dell" pitchFamily="2" charset="0"/>
              </a:defRPr>
            </a:lvl1pPr>
            <a:lvl2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 pitchFamily="2" charset="0"/>
              </a:defRPr>
            </a:lvl2pPr>
            <a:lvl3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 pitchFamily="2" charset="0"/>
              </a:defRPr>
            </a:lvl3pPr>
            <a:lvl4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 pitchFamily="2" charset="0"/>
              </a:defRPr>
            </a:lvl4pPr>
            <a:lvl5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 pitchFamily="2" charset="0"/>
              </a:defRPr>
            </a:lvl5pPr>
            <a:lvl6pPr marL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zh-CN" altLang="en-US" sz="3000" dirty="0"/>
              <a:t>丰富的图表展示</a:t>
            </a:r>
            <a:r>
              <a:rPr lang="en-US" altLang="zh-CN" sz="3000" dirty="0"/>
              <a:t>(</a:t>
            </a:r>
            <a:r>
              <a:rPr lang="zh-CN" altLang="en-US" sz="3000" dirty="0"/>
              <a:t>续</a:t>
            </a:r>
            <a:r>
              <a:rPr lang="en-US" altLang="zh-CN" sz="3000" dirty="0"/>
              <a:t>)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28625" y="4009251"/>
            <a:ext cx="3643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/>
              <a:t>比如，</a:t>
            </a:r>
            <a:r>
              <a:rPr lang="zh-CN" altLang="en-US" sz="1500" dirty="0" smtClean="0"/>
              <a:t>点击</a:t>
            </a:r>
            <a:r>
              <a:rPr lang="en-US" altLang="zh-CN" sz="1500" dirty="0" smtClean="0"/>
              <a:t>Database</a:t>
            </a:r>
            <a:r>
              <a:rPr lang="zh-CN" altLang="en-US" sz="1500" dirty="0" smtClean="0"/>
              <a:t>视图</a:t>
            </a:r>
            <a:r>
              <a:rPr lang="zh-CN" altLang="en-US" sz="1500" dirty="0"/>
              <a:t>上的数据</a:t>
            </a:r>
            <a:r>
              <a:rPr lang="zh-CN" altLang="en-US" sz="1500" dirty="0" smtClean="0"/>
              <a:t>线（不按</a:t>
            </a:r>
            <a:r>
              <a:rPr lang="en-US" altLang="zh-CN" sz="1500" dirty="0" smtClean="0"/>
              <a:t>Address</a:t>
            </a:r>
            <a:r>
              <a:rPr lang="zh-CN" altLang="en-US" sz="1500" dirty="0" smtClean="0"/>
              <a:t>聚合方式，显示所有）</a:t>
            </a:r>
            <a:endParaRPr lang="zh-CN" altLang="en-US" sz="1500" dirty="0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60" y="1706539"/>
            <a:ext cx="4297865" cy="2856709"/>
          </a:xfrm>
          <a:prstGeom prst="rect">
            <a:avLst/>
          </a:prstGeom>
          <a:noFill/>
          <a:ln>
            <a:noFill/>
          </a:ln>
          <a:effectLst>
            <a:outerShdw blurRad="241300" dist="50800" dir="5400000" algn="ctr" rotWithShape="0">
              <a:srgbClr val="00000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7" y="4714875"/>
            <a:ext cx="7779253" cy="1590676"/>
          </a:xfrm>
          <a:prstGeom prst="rect">
            <a:avLst/>
          </a:prstGeom>
          <a:noFill/>
          <a:ln>
            <a:noFill/>
          </a:ln>
          <a:effectLst>
            <a:outerShdw blurRad="241300" dist="50800" dir="5400000" algn="ctr" rotWithShape="0">
              <a:srgbClr val="00000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275645"/>
            <a:ext cx="8248650" cy="415498"/>
          </a:xfrm>
        </p:spPr>
        <p:txBody>
          <a:bodyPr anchor="ctr"/>
          <a:lstStyle/>
          <a:p>
            <a:r>
              <a:rPr lang="zh-CN" altLang="en-US" sz="3000" kern="1200" dirty="0">
                <a:latin typeface="仿宋" pitchFamily="49" charset="-122"/>
                <a:ea typeface="仿宋" pitchFamily="49" charset="-122"/>
              </a:rPr>
              <a:t>报警定义</a:t>
            </a:r>
            <a:endParaRPr lang="en-US" altLang="zh-CN" sz="3000" kern="1200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62000" y="2071688"/>
            <a:ext cx="7515225" cy="4064000"/>
            <a:chOff x="480" y="1252"/>
            <a:chExt cx="4608" cy="2492"/>
          </a:xfrm>
        </p:grpSpPr>
        <p:sp>
          <p:nvSpPr>
            <p:cNvPr id="10240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466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7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8" name="Oval 7"/>
            <p:cNvSpPr>
              <a:spLocks noChangeArrowheads="1"/>
            </p:cNvSpPr>
            <p:nvPr/>
          </p:nvSpPr>
          <p:spPr bwMode="gray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9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0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71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solidFill>
              <a:srgbClr val="E2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19472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solidFill>
              <a:srgbClr val="FF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102412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6" cy="6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100000">
                  <a:srgbClr val="14A320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>
                <a:ea typeface="宋体" pitchFamily="2" charset="-122"/>
              </a:endParaRPr>
            </a:p>
          </p:txBody>
        </p:sp>
        <p:sp>
          <p:nvSpPr>
            <p:cNvPr id="19475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solidFill>
              <a:srgbClr val="DBF1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/>
            </a:p>
          </p:txBody>
        </p:sp>
        <p:sp>
          <p:nvSpPr>
            <p:cNvPr id="19476" name="Text Box 19"/>
            <p:cNvSpPr txBox="1">
              <a:spLocks noChangeArrowheads="1"/>
            </p:cNvSpPr>
            <p:nvPr/>
          </p:nvSpPr>
          <p:spPr bwMode="gray">
            <a:xfrm>
              <a:off x="1239" y="3311"/>
              <a:ext cx="1173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b="1">
                  <a:solidFill>
                    <a:srgbClr val="002060"/>
                  </a:solidFill>
                  <a:latin typeface="Verdana" pitchFamily="34" charset="0"/>
                </a:rPr>
                <a:t>Not Available</a:t>
              </a:r>
            </a:p>
          </p:txBody>
        </p:sp>
        <p:sp>
          <p:nvSpPr>
            <p:cNvPr id="19477" name="Text Box 20"/>
            <p:cNvSpPr txBox="1">
              <a:spLocks noChangeArrowheads="1"/>
            </p:cNvSpPr>
            <p:nvPr/>
          </p:nvSpPr>
          <p:spPr bwMode="gray">
            <a:xfrm>
              <a:off x="2160" y="2304"/>
              <a:ext cx="145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/>
              <a:r>
                <a:rPr lang="en-US" altLang="zh-CN" sz="2300" b="1"/>
                <a:t>Severity Levels</a:t>
              </a:r>
            </a:p>
          </p:txBody>
        </p:sp>
        <p:sp>
          <p:nvSpPr>
            <p:cNvPr id="19478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9479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0" name="Text Box 23"/>
            <p:cNvSpPr txBox="1">
              <a:spLocks noChangeArrowheads="1"/>
            </p:cNvSpPr>
            <p:nvPr/>
          </p:nvSpPr>
          <p:spPr bwMode="gray">
            <a:xfrm>
              <a:off x="480" y="1252"/>
              <a:ext cx="181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1300" b="1" dirty="0" err="1" smtClean="0">
                  <a:latin typeface="Verdana" pitchFamily="34" charset="0"/>
                </a:rPr>
                <a:t>Foglight</a:t>
              </a:r>
              <a:r>
                <a:rPr lang="en-US" altLang="zh-CN" sz="1300" b="1" dirty="0" smtClean="0">
                  <a:latin typeface="Verdana" pitchFamily="34" charset="0"/>
                </a:rPr>
                <a:t> </a:t>
              </a:r>
              <a:r>
                <a:rPr lang="zh-CN" altLang="en-US" sz="1300" b="1" dirty="0">
                  <a:latin typeface="Verdana" pitchFamily="34" charset="0"/>
                </a:rPr>
                <a:t>提供了</a:t>
              </a:r>
              <a:r>
                <a:rPr lang="en-US" altLang="zh-CN" sz="1300" b="1" dirty="0">
                  <a:latin typeface="Verdana" pitchFamily="34" charset="0"/>
                </a:rPr>
                <a:t>5</a:t>
              </a:r>
              <a:r>
                <a:rPr lang="zh-CN" altLang="en-US" sz="1300" b="1" dirty="0">
                  <a:latin typeface="Verdana" pitchFamily="34" charset="0"/>
                </a:rPr>
                <a:t>个严重等级， 每个都有自己单独的颜色区分</a:t>
              </a:r>
              <a:endParaRPr lang="en-US" altLang="zh-CN" sz="1300" b="1" dirty="0">
                <a:latin typeface="Verdana" pitchFamily="34" charset="0"/>
              </a:endParaRPr>
            </a:p>
          </p:txBody>
        </p:sp>
      </p:grpSp>
      <p:sp>
        <p:nvSpPr>
          <p:cNvPr id="19460" name="TextBox 26"/>
          <p:cNvSpPr txBox="1">
            <a:spLocks noChangeArrowheads="1"/>
          </p:cNvSpPr>
          <p:nvPr/>
        </p:nvSpPr>
        <p:spPr bwMode="auto">
          <a:xfrm>
            <a:off x="571500" y="1019175"/>
            <a:ext cx="8072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/>
              <a:t>在监控系统中可以设定系列阈值，当采样数据超过指定数值</a:t>
            </a:r>
            <a:r>
              <a:rPr lang="en-US" altLang="zh-CN" sz="1500" dirty="0"/>
              <a:t>(</a:t>
            </a:r>
            <a:r>
              <a:rPr lang="zh-CN" altLang="en-US" sz="1500" dirty="0"/>
              <a:t>一般是数字</a:t>
            </a:r>
            <a:r>
              <a:rPr lang="en-US" altLang="zh-CN" sz="1500" dirty="0"/>
              <a:t>)</a:t>
            </a:r>
            <a:r>
              <a:rPr lang="zh-CN" altLang="en-US" sz="1500" dirty="0"/>
              <a:t>时，就会有报警信息传达给用户，比如一些视图中的显示颜色就会发生变化</a:t>
            </a:r>
          </a:p>
        </p:txBody>
      </p:sp>
      <p:sp>
        <p:nvSpPr>
          <p:cNvPr id="19461" name="Text Box 19"/>
          <p:cNvSpPr txBox="1">
            <a:spLocks noChangeArrowheads="1"/>
          </p:cNvSpPr>
          <p:nvPr/>
        </p:nvSpPr>
        <p:spPr bwMode="gray">
          <a:xfrm>
            <a:off x="3929063" y="2500313"/>
            <a:ext cx="109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b="1">
                <a:solidFill>
                  <a:srgbClr val="002060"/>
                </a:solidFill>
                <a:latin typeface="Verdana" pitchFamily="34" charset="0"/>
              </a:rPr>
              <a:t>Critical</a:t>
            </a:r>
          </a:p>
        </p:txBody>
      </p:sp>
      <p:sp>
        <p:nvSpPr>
          <p:cNvPr id="19462" name="Text Box 19"/>
          <p:cNvSpPr txBox="1">
            <a:spLocks noChangeArrowheads="1"/>
          </p:cNvSpPr>
          <p:nvPr/>
        </p:nvSpPr>
        <p:spPr bwMode="gray">
          <a:xfrm>
            <a:off x="5000625" y="4857750"/>
            <a:ext cx="113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b="1">
                <a:solidFill>
                  <a:srgbClr val="002060"/>
                </a:solidFill>
                <a:latin typeface="Verdana" pitchFamily="34" charset="0"/>
              </a:rPr>
              <a:t>Normal</a:t>
            </a:r>
          </a:p>
        </p:txBody>
      </p:sp>
      <p:sp>
        <p:nvSpPr>
          <p:cNvPr id="19463" name="Text Box 19"/>
          <p:cNvSpPr txBox="1">
            <a:spLocks noChangeArrowheads="1"/>
          </p:cNvSpPr>
          <p:nvPr/>
        </p:nvSpPr>
        <p:spPr bwMode="gray">
          <a:xfrm>
            <a:off x="1785938" y="3929063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b="1">
                <a:solidFill>
                  <a:srgbClr val="002060"/>
                </a:solidFill>
                <a:latin typeface="Verdana" pitchFamily="34" charset="0"/>
              </a:rPr>
              <a:t>Fatal</a:t>
            </a:r>
          </a:p>
        </p:txBody>
      </p:sp>
      <p:sp>
        <p:nvSpPr>
          <p:cNvPr id="19464" name="Text Box 19"/>
          <p:cNvSpPr txBox="1">
            <a:spLocks noChangeArrowheads="1"/>
          </p:cNvSpPr>
          <p:nvPr/>
        </p:nvSpPr>
        <p:spPr bwMode="gray">
          <a:xfrm>
            <a:off x="6572250" y="2786063"/>
            <a:ext cx="1284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b="1">
                <a:solidFill>
                  <a:srgbClr val="002060"/>
                </a:solidFill>
                <a:latin typeface="Verdana" pitchFamily="34" charset="0"/>
              </a:rPr>
              <a:t>Warning</a:t>
            </a:r>
          </a:p>
        </p:txBody>
      </p:sp>
    </p:spTree>
    <p:extLst>
      <p:ext uri="{BB962C8B-B14F-4D97-AF65-F5344CB8AC3E}">
        <p14:creationId xmlns:p14="http://schemas.microsoft.com/office/powerpoint/2010/main" val="33090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1"/>
          <p:cNvSpPr txBox="1">
            <a:spLocks noChangeArrowheads="1"/>
          </p:cNvSpPr>
          <p:nvPr/>
        </p:nvSpPr>
        <p:spPr bwMode="auto">
          <a:xfrm>
            <a:off x="1685925" y="3634581"/>
            <a:ext cx="67865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/>
              <a:t>如果监控界面中，相关目标颜色不正常，用户最好根据提示检查</a:t>
            </a:r>
            <a:r>
              <a:rPr lang="zh-CN" altLang="en-US" sz="1500" dirty="0" smtClean="0"/>
              <a:t>其目标数据库系统</a:t>
            </a:r>
            <a:r>
              <a:rPr lang="zh-CN" altLang="en-US" sz="1500" dirty="0"/>
              <a:t>，确认问题并最终解决它</a:t>
            </a:r>
            <a:endParaRPr lang="en-US" altLang="zh-CN" sz="1500" dirty="0"/>
          </a:p>
          <a:p>
            <a:pPr eaLnBrk="1" hangingPunct="1"/>
            <a:endParaRPr lang="en-US" altLang="zh-CN" sz="1500" dirty="0"/>
          </a:p>
          <a:p>
            <a:pPr eaLnBrk="1" hangingPunct="1"/>
            <a:r>
              <a:rPr lang="zh-CN" altLang="en-US" sz="1500" dirty="0"/>
              <a:t>当系统软硬件环境发生变化，或业务逻辑有更改时， 这些阈值可以由用户自己随时更改成最适合自己业务模式的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596" y="104775"/>
            <a:ext cx="77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000" kern="0" dirty="0">
                <a:solidFill>
                  <a:srgbClr val="002B7C"/>
                </a:solidFill>
                <a:latin typeface="宋体" pitchFamily="2" charset="-122"/>
                <a:cs typeface="+mj-cs"/>
              </a:rPr>
              <a:t>报警</a:t>
            </a:r>
            <a:r>
              <a:rPr lang="zh-CN" altLang="en-US" sz="3000" dirty="0">
                <a:solidFill>
                  <a:schemeClr val="bg1"/>
                </a:solidFill>
                <a:latin typeface="宋体" pitchFamily="2" charset="-122"/>
                <a:cs typeface="Museo For Dell" pitchFamily="2" charset="0"/>
              </a:rPr>
              <a:t>定义</a:t>
            </a:r>
            <a:r>
              <a:rPr lang="en-US" altLang="zh-CN" sz="3000" kern="0" dirty="0">
                <a:solidFill>
                  <a:srgbClr val="002B7C"/>
                </a:solidFill>
                <a:latin typeface="宋体" pitchFamily="2" charset="-122"/>
                <a:cs typeface="+mj-cs"/>
              </a:rPr>
              <a:t>(</a:t>
            </a:r>
            <a:r>
              <a:rPr lang="zh-CN" altLang="en-US" sz="3000" kern="0" dirty="0">
                <a:solidFill>
                  <a:srgbClr val="002B7C"/>
                </a:solidFill>
                <a:latin typeface="宋体" pitchFamily="2" charset="-122"/>
                <a:cs typeface="+mj-cs"/>
              </a:rPr>
              <a:t>续</a:t>
            </a:r>
            <a:r>
              <a:rPr lang="en-US" altLang="zh-CN" sz="3000" kern="0" dirty="0">
                <a:solidFill>
                  <a:srgbClr val="002B7C"/>
                </a:solidFill>
                <a:latin typeface="宋体" pitchFamily="2" charset="-122"/>
                <a:cs typeface="+mj-cs"/>
              </a:rPr>
              <a:t>)</a:t>
            </a:r>
          </a:p>
        </p:txBody>
      </p:sp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76438"/>
            <a:ext cx="8162954" cy="804862"/>
          </a:xfrm>
          <a:prstGeom prst="rect">
            <a:avLst/>
          </a:prstGeom>
          <a:noFill/>
          <a:ln>
            <a:noFill/>
          </a:ln>
          <a:effectLst>
            <a:outerShdw blurRad="241300" dist="50800" dir="5400000" algn="ctr" rotWithShape="0">
              <a:srgbClr val="00000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275645"/>
            <a:ext cx="8248650" cy="415498"/>
          </a:xfrm>
        </p:spPr>
        <p:txBody>
          <a:bodyPr anchor="ctr"/>
          <a:lstStyle/>
          <a:p>
            <a:r>
              <a:rPr lang="zh-CN" altLang="en-US" sz="3000" dirty="0" smtClean="0">
                <a:latin typeface="仿宋" pitchFamily="49" charset="-122"/>
                <a:ea typeface="仿宋" pitchFamily="49" charset="-122"/>
              </a:rPr>
              <a:t>规则定义</a:t>
            </a:r>
            <a:endParaRPr lang="en-US" altLang="zh-CN" sz="3000" dirty="0" smtClean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21507" name="Group 18"/>
          <p:cNvGrpSpPr>
            <a:grpSpLocks/>
          </p:cNvGrpSpPr>
          <p:nvPr/>
        </p:nvGrpSpPr>
        <p:grpSpPr bwMode="auto">
          <a:xfrm>
            <a:off x="714375" y="2214563"/>
            <a:ext cx="4714875" cy="3714750"/>
            <a:chOff x="1177" y="1296"/>
            <a:chExt cx="3335" cy="2715"/>
          </a:xfrm>
        </p:grpSpPr>
        <p:sp>
          <p:nvSpPr>
            <p:cNvPr id="21511" name="Freeform 19"/>
            <p:cNvSpPr>
              <a:spLocks/>
            </p:cNvSpPr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61 w 646"/>
                <a:gd name="T3" fmla="*/ 18 h 1861"/>
                <a:gd name="T4" fmla="*/ 123 w 646"/>
                <a:gd name="T5" fmla="*/ 40 h 1861"/>
                <a:gd name="T6" fmla="*/ 185 w 646"/>
                <a:gd name="T7" fmla="*/ 68 h 1861"/>
                <a:gd name="T8" fmla="*/ 246 w 646"/>
                <a:gd name="T9" fmla="*/ 102 h 1861"/>
                <a:gd name="T10" fmla="*/ 305 w 646"/>
                <a:gd name="T11" fmla="*/ 140 h 1861"/>
                <a:gd name="T12" fmla="*/ 363 w 646"/>
                <a:gd name="T13" fmla="*/ 185 h 1861"/>
                <a:gd name="T14" fmla="*/ 420 w 646"/>
                <a:gd name="T15" fmla="*/ 233 h 1861"/>
                <a:gd name="T16" fmla="*/ 475 w 646"/>
                <a:gd name="T17" fmla="*/ 287 h 1861"/>
                <a:gd name="T18" fmla="*/ 526 w 646"/>
                <a:gd name="T19" fmla="*/ 347 h 1861"/>
                <a:gd name="T20" fmla="*/ 576 w 646"/>
                <a:gd name="T21" fmla="*/ 410 h 1861"/>
                <a:gd name="T22" fmla="*/ 621 w 646"/>
                <a:gd name="T23" fmla="*/ 477 h 1861"/>
                <a:gd name="T24" fmla="*/ 662 w 646"/>
                <a:gd name="T25" fmla="*/ 551 h 1861"/>
                <a:gd name="T26" fmla="*/ 699 w 646"/>
                <a:gd name="T27" fmla="*/ 626 h 1861"/>
                <a:gd name="T28" fmla="*/ 733 w 646"/>
                <a:gd name="T29" fmla="*/ 708 h 1861"/>
                <a:gd name="T30" fmla="*/ 761 w 646"/>
                <a:gd name="T31" fmla="*/ 794 h 1861"/>
                <a:gd name="T32" fmla="*/ 782 w 646"/>
                <a:gd name="T33" fmla="*/ 882 h 1861"/>
                <a:gd name="T34" fmla="*/ 799 w 646"/>
                <a:gd name="T35" fmla="*/ 975 h 1861"/>
                <a:gd name="T36" fmla="*/ 809 w 646"/>
                <a:gd name="T37" fmla="*/ 1072 h 1861"/>
                <a:gd name="T38" fmla="*/ 814 w 646"/>
                <a:gd name="T39" fmla="*/ 1172 h 1861"/>
                <a:gd name="T40" fmla="*/ 810 w 646"/>
                <a:gd name="T41" fmla="*/ 1274 h 1861"/>
                <a:gd name="T42" fmla="*/ 801 w 646"/>
                <a:gd name="T43" fmla="*/ 1368 h 1861"/>
                <a:gd name="T44" fmla="*/ 784 w 646"/>
                <a:gd name="T45" fmla="*/ 1462 h 1861"/>
                <a:gd name="T46" fmla="*/ 764 w 646"/>
                <a:gd name="T47" fmla="*/ 1550 h 1861"/>
                <a:gd name="T48" fmla="*/ 737 w 646"/>
                <a:gd name="T49" fmla="*/ 1634 h 1861"/>
                <a:gd name="T50" fmla="*/ 707 w 646"/>
                <a:gd name="T51" fmla="*/ 1715 h 1861"/>
                <a:gd name="T52" fmla="*/ 671 w 646"/>
                <a:gd name="T53" fmla="*/ 1790 h 1861"/>
                <a:gd name="T54" fmla="*/ 630 w 646"/>
                <a:gd name="T55" fmla="*/ 1862 h 1861"/>
                <a:gd name="T56" fmla="*/ 587 w 646"/>
                <a:gd name="T57" fmla="*/ 1931 h 1861"/>
                <a:gd name="T58" fmla="*/ 539 w 646"/>
                <a:gd name="T59" fmla="*/ 1994 h 1861"/>
                <a:gd name="T60" fmla="*/ 488 w 646"/>
                <a:gd name="T61" fmla="*/ 2050 h 1861"/>
                <a:gd name="T62" fmla="*/ 434 w 646"/>
                <a:gd name="T63" fmla="*/ 2105 h 1861"/>
                <a:gd name="T64" fmla="*/ 379 w 646"/>
                <a:gd name="T65" fmla="*/ 2153 h 1861"/>
                <a:gd name="T66" fmla="*/ 320 w 646"/>
                <a:gd name="T67" fmla="*/ 2198 h 1861"/>
                <a:gd name="T68" fmla="*/ 258 w 646"/>
                <a:gd name="T69" fmla="*/ 2238 h 1861"/>
                <a:gd name="T70" fmla="*/ 196 w 646"/>
                <a:gd name="T71" fmla="*/ 2272 h 1861"/>
                <a:gd name="T72" fmla="*/ 131 w 646"/>
                <a:gd name="T73" fmla="*/ 2301 h 1861"/>
                <a:gd name="T74" fmla="*/ 66 w 646"/>
                <a:gd name="T75" fmla="*/ 2326 h 1861"/>
                <a:gd name="T76" fmla="*/ 0 w 646"/>
                <a:gd name="T77" fmla="*/ 2345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47EC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Freeform 20"/>
            <p:cNvSpPr>
              <a:spLocks/>
            </p:cNvSpPr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61 w 646"/>
                <a:gd name="T3" fmla="*/ 18 h 1861"/>
                <a:gd name="T4" fmla="*/ 123 w 646"/>
                <a:gd name="T5" fmla="*/ 40 h 1861"/>
                <a:gd name="T6" fmla="*/ 185 w 646"/>
                <a:gd name="T7" fmla="*/ 68 h 1861"/>
                <a:gd name="T8" fmla="*/ 246 w 646"/>
                <a:gd name="T9" fmla="*/ 102 h 1861"/>
                <a:gd name="T10" fmla="*/ 305 w 646"/>
                <a:gd name="T11" fmla="*/ 140 h 1861"/>
                <a:gd name="T12" fmla="*/ 363 w 646"/>
                <a:gd name="T13" fmla="*/ 185 h 1861"/>
                <a:gd name="T14" fmla="*/ 420 w 646"/>
                <a:gd name="T15" fmla="*/ 233 h 1861"/>
                <a:gd name="T16" fmla="*/ 475 w 646"/>
                <a:gd name="T17" fmla="*/ 287 h 1861"/>
                <a:gd name="T18" fmla="*/ 526 w 646"/>
                <a:gd name="T19" fmla="*/ 347 h 1861"/>
                <a:gd name="T20" fmla="*/ 576 w 646"/>
                <a:gd name="T21" fmla="*/ 410 h 1861"/>
                <a:gd name="T22" fmla="*/ 621 w 646"/>
                <a:gd name="T23" fmla="*/ 477 h 1861"/>
                <a:gd name="T24" fmla="*/ 662 w 646"/>
                <a:gd name="T25" fmla="*/ 551 h 1861"/>
                <a:gd name="T26" fmla="*/ 699 w 646"/>
                <a:gd name="T27" fmla="*/ 626 h 1861"/>
                <a:gd name="T28" fmla="*/ 733 w 646"/>
                <a:gd name="T29" fmla="*/ 708 h 1861"/>
                <a:gd name="T30" fmla="*/ 761 w 646"/>
                <a:gd name="T31" fmla="*/ 794 h 1861"/>
                <a:gd name="T32" fmla="*/ 782 w 646"/>
                <a:gd name="T33" fmla="*/ 882 h 1861"/>
                <a:gd name="T34" fmla="*/ 799 w 646"/>
                <a:gd name="T35" fmla="*/ 975 h 1861"/>
                <a:gd name="T36" fmla="*/ 809 w 646"/>
                <a:gd name="T37" fmla="*/ 1072 h 1861"/>
                <a:gd name="T38" fmla="*/ 814 w 646"/>
                <a:gd name="T39" fmla="*/ 1172 h 1861"/>
                <a:gd name="T40" fmla="*/ 810 w 646"/>
                <a:gd name="T41" fmla="*/ 1274 h 1861"/>
                <a:gd name="T42" fmla="*/ 801 w 646"/>
                <a:gd name="T43" fmla="*/ 1368 h 1861"/>
                <a:gd name="T44" fmla="*/ 784 w 646"/>
                <a:gd name="T45" fmla="*/ 1462 h 1861"/>
                <a:gd name="T46" fmla="*/ 764 w 646"/>
                <a:gd name="T47" fmla="*/ 1550 h 1861"/>
                <a:gd name="T48" fmla="*/ 737 w 646"/>
                <a:gd name="T49" fmla="*/ 1634 h 1861"/>
                <a:gd name="T50" fmla="*/ 707 w 646"/>
                <a:gd name="T51" fmla="*/ 1715 h 1861"/>
                <a:gd name="T52" fmla="*/ 671 w 646"/>
                <a:gd name="T53" fmla="*/ 1790 h 1861"/>
                <a:gd name="T54" fmla="*/ 630 w 646"/>
                <a:gd name="T55" fmla="*/ 1862 h 1861"/>
                <a:gd name="T56" fmla="*/ 587 w 646"/>
                <a:gd name="T57" fmla="*/ 1931 h 1861"/>
                <a:gd name="T58" fmla="*/ 539 w 646"/>
                <a:gd name="T59" fmla="*/ 1994 h 1861"/>
                <a:gd name="T60" fmla="*/ 488 w 646"/>
                <a:gd name="T61" fmla="*/ 2050 h 1861"/>
                <a:gd name="T62" fmla="*/ 434 w 646"/>
                <a:gd name="T63" fmla="*/ 2105 h 1861"/>
                <a:gd name="T64" fmla="*/ 379 w 646"/>
                <a:gd name="T65" fmla="*/ 2153 h 1861"/>
                <a:gd name="T66" fmla="*/ 320 w 646"/>
                <a:gd name="T67" fmla="*/ 2198 h 1861"/>
                <a:gd name="T68" fmla="*/ 258 w 646"/>
                <a:gd name="T69" fmla="*/ 2238 h 1861"/>
                <a:gd name="T70" fmla="*/ 196 w 646"/>
                <a:gd name="T71" fmla="*/ 2272 h 1861"/>
                <a:gd name="T72" fmla="*/ 131 w 646"/>
                <a:gd name="T73" fmla="*/ 2301 h 1861"/>
                <a:gd name="T74" fmla="*/ 66 w 646"/>
                <a:gd name="T75" fmla="*/ 2326 h 1861"/>
                <a:gd name="T76" fmla="*/ 0 w 646"/>
                <a:gd name="T77" fmla="*/ 2345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2A684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gray">
            <a:xfrm rot="-7471624">
              <a:off x="3024" y="613"/>
              <a:ext cx="725" cy="20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1514" name="Group 22"/>
            <p:cNvGrpSpPr>
              <a:grpSpLocks/>
            </p:cNvGrpSpPr>
            <p:nvPr/>
          </p:nvGrpSpPr>
          <p:grpSpPr bwMode="auto">
            <a:xfrm>
              <a:off x="1177" y="1440"/>
              <a:ext cx="3335" cy="2571"/>
              <a:chOff x="768" y="1104"/>
              <a:chExt cx="3984" cy="3072"/>
            </a:xfrm>
          </p:grpSpPr>
          <p:sp>
            <p:nvSpPr>
              <p:cNvPr id="21522" name="Freeform 23"/>
              <p:cNvSpPr>
                <a:spLocks/>
              </p:cNvSpPr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86 w 646"/>
                  <a:gd name="T3" fmla="*/ 25 h 1861"/>
                  <a:gd name="T4" fmla="*/ 176 w 646"/>
                  <a:gd name="T5" fmla="*/ 58 h 1861"/>
                  <a:gd name="T6" fmla="*/ 264 w 646"/>
                  <a:gd name="T7" fmla="*/ 97 h 1861"/>
                  <a:gd name="T8" fmla="*/ 350 w 646"/>
                  <a:gd name="T9" fmla="*/ 146 h 1861"/>
                  <a:gd name="T10" fmla="*/ 434 w 646"/>
                  <a:gd name="T11" fmla="*/ 200 h 1861"/>
                  <a:gd name="T12" fmla="*/ 517 w 646"/>
                  <a:gd name="T13" fmla="*/ 264 h 1861"/>
                  <a:gd name="T14" fmla="*/ 598 w 646"/>
                  <a:gd name="T15" fmla="*/ 333 h 1861"/>
                  <a:gd name="T16" fmla="*/ 677 w 646"/>
                  <a:gd name="T17" fmla="*/ 410 h 1861"/>
                  <a:gd name="T18" fmla="*/ 751 w 646"/>
                  <a:gd name="T19" fmla="*/ 495 h 1861"/>
                  <a:gd name="T20" fmla="*/ 822 w 646"/>
                  <a:gd name="T21" fmla="*/ 585 h 1861"/>
                  <a:gd name="T22" fmla="*/ 886 w 646"/>
                  <a:gd name="T23" fmla="*/ 681 h 1861"/>
                  <a:gd name="T24" fmla="*/ 945 w 646"/>
                  <a:gd name="T25" fmla="*/ 786 h 1861"/>
                  <a:gd name="T26" fmla="*/ 997 w 646"/>
                  <a:gd name="T27" fmla="*/ 895 h 1861"/>
                  <a:gd name="T28" fmla="*/ 1046 w 646"/>
                  <a:gd name="T29" fmla="*/ 1011 h 1861"/>
                  <a:gd name="T30" fmla="*/ 1086 w 646"/>
                  <a:gd name="T31" fmla="*/ 1133 h 1861"/>
                  <a:gd name="T32" fmla="*/ 1115 w 646"/>
                  <a:gd name="T33" fmla="*/ 1259 h 1861"/>
                  <a:gd name="T34" fmla="*/ 1139 w 646"/>
                  <a:gd name="T35" fmla="*/ 1392 h 1861"/>
                  <a:gd name="T36" fmla="*/ 1154 w 646"/>
                  <a:gd name="T37" fmla="*/ 1530 h 1861"/>
                  <a:gd name="T38" fmla="*/ 1161 w 646"/>
                  <a:gd name="T39" fmla="*/ 1672 h 1861"/>
                  <a:gd name="T40" fmla="*/ 1156 w 646"/>
                  <a:gd name="T41" fmla="*/ 1819 h 1861"/>
                  <a:gd name="T42" fmla="*/ 1143 w 646"/>
                  <a:gd name="T43" fmla="*/ 1954 h 1861"/>
                  <a:gd name="T44" fmla="*/ 1119 w 646"/>
                  <a:gd name="T45" fmla="*/ 2087 h 1861"/>
                  <a:gd name="T46" fmla="*/ 1091 w 646"/>
                  <a:gd name="T47" fmla="*/ 2213 h 1861"/>
                  <a:gd name="T48" fmla="*/ 1051 w 646"/>
                  <a:gd name="T49" fmla="*/ 2334 h 1861"/>
                  <a:gd name="T50" fmla="*/ 1008 w 646"/>
                  <a:gd name="T51" fmla="*/ 2448 h 1861"/>
                  <a:gd name="T52" fmla="*/ 958 w 646"/>
                  <a:gd name="T53" fmla="*/ 2556 h 1861"/>
                  <a:gd name="T54" fmla="*/ 898 w 646"/>
                  <a:gd name="T55" fmla="*/ 2658 h 1861"/>
                  <a:gd name="T56" fmla="*/ 838 w 646"/>
                  <a:gd name="T57" fmla="*/ 2756 h 1861"/>
                  <a:gd name="T58" fmla="*/ 769 w 646"/>
                  <a:gd name="T59" fmla="*/ 2846 h 1861"/>
                  <a:gd name="T60" fmla="*/ 697 w 646"/>
                  <a:gd name="T61" fmla="*/ 2927 h 1861"/>
                  <a:gd name="T62" fmla="*/ 619 w 646"/>
                  <a:gd name="T63" fmla="*/ 3004 h 1861"/>
                  <a:gd name="T64" fmla="*/ 542 w 646"/>
                  <a:gd name="T65" fmla="*/ 3074 h 1861"/>
                  <a:gd name="T66" fmla="*/ 457 w 646"/>
                  <a:gd name="T67" fmla="*/ 3137 h 1861"/>
                  <a:gd name="T68" fmla="*/ 369 w 646"/>
                  <a:gd name="T69" fmla="*/ 3195 h 1861"/>
                  <a:gd name="T70" fmla="*/ 280 w 646"/>
                  <a:gd name="T71" fmla="*/ 3243 h 1861"/>
                  <a:gd name="T72" fmla="*/ 186 w 646"/>
                  <a:gd name="T73" fmla="*/ 3285 h 1861"/>
                  <a:gd name="T74" fmla="*/ 95 w 646"/>
                  <a:gd name="T75" fmla="*/ 3321 h 1861"/>
                  <a:gd name="T76" fmla="*/ 0 w 646"/>
                  <a:gd name="T77" fmla="*/ 3348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3" name="Freeform 24"/>
              <p:cNvSpPr>
                <a:spLocks/>
              </p:cNvSpPr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86 w 646"/>
                  <a:gd name="T3" fmla="*/ 25 h 1861"/>
                  <a:gd name="T4" fmla="*/ 176 w 646"/>
                  <a:gd name="T5" fmla="*/ 58 h 1861"/>
                  <a:gd name="T6" fmla="*/ 264 w 646"/>
                  <a:gd name="T7" fmla="*/ 97 h 1861"/>
                  <a:gd name="T8" fmla="*/ 350 w 646"/>
                  <a:gd name="T9" fmla="*/ 146 h 1861"/>
                  <a:gd name="T10" fmla="*/ 434 w 646"/>
                  <a:gd name="T11" fmla="*/ 200 h 1861"/>
                  <a:gd name="T12" fmla="*/ 517 w 646"/>
                  <a:gd name="T13" fmla="*/ 264 h 1861"/>
                  <a:gd name="T14" fmla="*/ 598 w 646"/>
                  <a:gd name="T15" fmla="*/ 333 h 1861"/>
                  <a:gd name="T16" fmla="*/ 677 w 646"/>
                  <a:gd name="T17" fmla="*/ 410 h 1861"/>
                  <a:gd name="T18" fmla="*/ 751 w 646"/>
                  <a:gd name="T19" fmla="*/ 495 h 1861"/>
                  <a:gd name="T20" fmla="*/ 822 w 646"/>
                  <a:gd name="T21" fmla="*/ 585 h 1861"/>
                  <a:gd name="T22" fmla="*/ 886 w 646"/>
                  <a:gd name="T23" fmla="*/ 681 h 1861"/>
                  <a:gd name="T24" fmla="*/ 945 w 646"/>
                  <a:gd name="T25" fmla="*/ 786 h 1861"/>
                  <a:gd name="T26" fmla="*/ 997 w 646"/>
                  <a:gd name="T27" fmla="*/ 895 h 1861"/>
                  <a:gd name="T28" fmla="*/ 1046 w 646"/>
                  <a:gd name="T29" fmla="*/ 1011 h 1861"/>
                  <a:gd name="T30" fmla="*/ 1086 w 646"/>
                  <a:gd name="T31" fmla="*/ 1133 h 1861"/>
                  <a:gd name="T32" fmla="*/ 1115 w 646"/>
                  <a:gd name="T33" fmla="*/ 1259 h 1861"/>
                  <a:gd name="T34" fmla="*/ 1139 w 646"/>
                  <a:gd name="T35" fmla="*/ 1392 h 1861"/>
                  <a:gd name="T36" fmla="*/ 1154 w 646"/>
                  <a:gd name="T37" fmla="*/ 1530 h 1861"/>
                  <a:gd name="T38" fmla="*/ 1161 w 646"/>
                  <a:gd name="T39" fmla="*/ 1672 h 1861"/>
                  <a:gd name="T40" fmla="*/ 1156 w 646"/>
                  <a:gd name="T41" fmla="*/ 1819 h 1861"/>
                  <a:gd name="T42" fmla="*/ 1143 w 646"/>
                  <a:gd name="T43" fmla="*/ 1954 h 1861"/>
                  <a:gd name="T44" fmla="*/ 1119 w 646"/>
                  <a:gd name="T45" fmla="*/ 2087 h 1861"/>
                  <a:gd name="T46" fmla="*/ 1091 w 646"/>
                  <a:gd name="T47" fmla="*/ 2213 h 1861"/>
                  <a:gd name="T48" fmla="*/ 1051 w 646"/>
                  <a:gd name="T49" fmla="*/ 2334 h 1861"/>
                  <a:gd name="T50" fmla="*/ 1008 w 646"/>
                  <a:gd name="T51" fmla="*/ 2448 h 1861"/>
                  <a:gd name="T52" fmla="*/ 958 w 646"/>
                  <a:gd name="T53" fmla="*/ 2556 h 1861"/>
                  <a:gd name="T54" fmla="*/ 898 w 646"/>
                  <a:gd name="T55" fmla="*/ 2658 h 1861"/>
                  <a:gd name="T56" fmla="*/ 838 w 646"/>
                  <a:gd name="T57" fmla="*/ 2756 h 1861"/>
                  <a:gd name="T58" fmla="*/ 769 w 646"/>
                  <a:gd name="T59" fmla="*/ 2846 h 1861"/>
                  <a:gd name="T60" fmla="*/ 697 w 646"/>
                  <a:gd name="T61" fmla="*/ 2927 h 1861"/>
                  <a:gd name="T62" fmla="*/ 619 w 646"/>
                  <a:gd name="T63" fmla="*/ 3004 h 1861"/>
                  <a:gd name="T64" fmla="*/ 542 w 646"/>
                  <a:gd name="T65" fmla="*/ 3074 h 1861"/>
                  <a:gd name="T66" fmla="*/ 457 w 646"/>
                  <a:gd name="T67" fmla="*/ 3137 h 1861"/>
                  <a:gd name="T68" fmla="*/ 369 w 646"/>
                  <a:gd name="T69" fmla="*/ 3195 h 1861"/>
                  <a:gd name="T70" fmla="*/ 280 w 646"/>
                  <a:gd name="T71" fmla="*/ 3243 h 1861"/>
                  <a:gd name="T72" fmla="*/ 186 w 646"/>
                  <a:gd name="T73" fmla="*/ 3285 h 1861"/>
                  <a:gd name="T74" fmla="*/ 95 w 646"/>
                  <a:gd name="T75" fmla="*/ 3321 h 1861"/>
                  <a:gd name="T76" fmla="*/ 0 w 646"/>
                  <a:gd name="T77" fmla="*/ 3348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4" name="Freeform 25"/>
              <p:cNvSpPr>
                <a:spLocks/>
              </p:cNvSpPr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86 w 646"/>
                  <a:gd name="T3" fmla="*/ 25 h 1861"/>
                  <a:gd name="T4" fmla="*/ 176 w 646"/>
                  <a:gd name="T5" fmla="*/ 58 h 1861"/>
                  <a:gd name="T6" fmla="*/ 264 w 646"/>
                  <a:gd name="T7" fmla="*/ 97 h 1861"/>
                  <a:gd name="T8" fmla="*/ 350 w 646"/>
                  <a:gd name="T9" fmla="*/ 146 h 1861"/>
                  <a:gd name="T10" fmla="*/ 434 w 646"/>
                  <a:gd name="T11" fmla="*/ 200 h 1861"/>
                  <a:gd name="T12" fmla="*/ 517 w 646"/>
                  <a:gd name="T13" fmla="*/ 264 h 1861"/>
                  <a:gd name="T14" fmla="*/ 598 w 646"/>
                  <a:gd name="T15" fmla="*/ 333 h 1861"/>
                  <a:gd name="T16" fmla="*/ 677 w 646"/>
                  <a:gd name="T17" fmla="*/ 410 h 1861"/>
                  <a:gd name="T18" fmla="*/ 751 w 646"/>
                  <a:gd name="T19" fmla="*/ 495 h 1861"/>
                  <a:gd name="T20" fmla="*/ 822 w 646"/>
                  <a:gd name="T21" fmla="*/ 585 h 1861"/>
                  <a:gd name="T22" fmla="*/ 886 w 646"/>
                  <a:gd name="T23" fmla="*/ 681 h 1861"/>
                  <a:gd name="T24" fmla="*/ 945 w 646"/>
                  <a:gd name="T25" fmla="*/ 786 h 1861"/>
                  <a:gd name="T26" fmla="*/ 997 w 646"/>
                  <a:gd name="T27" fmla="*/ 895 h 1861"/>
                  <a:gd name="T28" fmla="*/ 1046 w 646"/>
                  <a:gd name="T29" fmla="*/ 1011 h 1861"/>
                  <a:gd name="T30" fmla="*/ 1086 w 646"/>
                  <a:gd name="T31" fmla="*/ 1133 h 1861"/>
                  <a:gd name="T32" fmla="*/ 1115 w 646"/>
                  <a:gd name="T33" fmla="*/ 1259 h 1861"/>
                  <a:gd name="T34" fmla="*/ 1139 w 646"/>
                  <a:gd name="T35" fmla="*/ 1392 h 1861"/>
                  <a:gd name="T36" fmla="*/ 1154 w 646"/>
                  <a:gd name="T37" fmla="*/ 1530 h 1861"/>
                  <a:gd name="T38" fmla="*/ 1161 w 646"/>
                  <a:gd name="T39" fmla="*/ 1672 h 1861"/>
                  <a:gd name="T40" fmla="*/ 1156 w 646"/>
                  <a:gd name="T41" fmla="*/ 1819 h 1861"/>
                  <a:gd name="T42" fmla="*/ 1143 w 646"/>
                  <a:gd name="T43" fmla="*/ 1954 h 1861"/>
                  <a:gd name="T44" fmla="*/ 1119 w 646"/>
                  <a:gd name="T45" fmla="*/ 2087 h 1861"/>
                  <a:gd name="T46" fmla="*/ 1091 w 646"/>
                  <a:gd name="T47" fmla="*/ 2213 h 1861"/>
                  <a:gd name="T48" fmla="*/ 1051 w 646"/>
                  <a:gd name="T49" fmla="*/ 2334 h 1861"/>
                  <a:gd name="T50" fmla="*/ 1008 w 646"/>
                  <a:gd name="T51" fmla="*/ 2448 h 1861"/>
                  <a:gd name="T52" fmla="*/ 958 w 646"/>
                  <a:gd name="T53" fmla="*/ 2556 h 1861"/>
                  <a:gd name="T54" fmla="*/ 898 w 646"/>
                  <a:gd name="T55" fmla="*/ 2658 h 1861"/>
                  <a:gd name="T56" fmla="*/ 838 w 646"/>
                  <a:gd name="T57" fmla="*/ 2756 h 1861"/>
                  <a:gd name="T58" fmla="*/ 769 w 646"/>
                  <a:gd name="T59" fmla="*/ 2846 h 1861"/>
                  <a:gd name="T60" fmla="*/ 697 w 646"/>
                  <a:gd name="T61" fmla="*/ 2927 h 1861"/>
                  <a:gd name="T62" fmla="*/ 619 w 646"/>
                  <a:gd name="T63" fmla="*/ 3004 h 1861"/>
                  <a:gd name="T64" fmla="*/ 542 w 646"/>
                  <a:gd name="T65" fmla="*/ 3074 h 1861"/>
                  <a:gd name="T66" fmla="*/ 457 w 646"/>
                  <a:gd name="T67" fmla="*/ 3137 h 1861"/>
                  <a:gd name="T68" fmla="*/ 369 w 646"/>
                  <a:gd name="T69" fmla="*/ 3195 h 1861"/>
                  <a:gd name="T70" fmla="*/ 280 w 646"/>
                  <a:gd name="T71" fmla="*/ 3243 h 1861"/>
                  <a:gd name="T72" fmla="*/ 186 w 646"/>
                  <a:gd name="T73" fmla="*/ 3285 h 1861"/>
                  <a:gd name="T74" fmla="*/ 95 w 646"/>
                  <a:gd name="T75" fmla="*/ 3321 h 1861"/>
                  <a:gd name="T76" fmla="*/ 0 w 646"/>
                  <a:gd name="T77" fmla="*/ 3348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15" name="Group 26"/>
            <p:cNvGrpSpPr>
              <a:grpSpLocks/>
            </p:cNvGrpSpPr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21520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1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7309" name="Text Box 29"/>
            <p:cNvSpPr txBox="1">
              <a:spLocks noChangeArrowheads="1"/>
            </p:cNvSpPr>
            <p:nvPr/>
          </p:nvSpPr>
          <p:spPr bwMode="gray">
            <a:xfrm>
              <a:off x="2665" y="2131"/>
              <a:ext cx="647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Rule</a:t>
              </a:r>
            </a:p>
          </p:txBody>
        </p:sp>
        <p:sp>
          <p:nvSpPr>
            <p:cNvPr id="21517" name="Text Box 30"/>
            <p:cNvSpPr txBox="1">
              <a:spLocks noChangeArrowheads="1"/>
            </p:cNvSpPr>
            <p:nvPr/>
          </p:nvSpPr>
          <p:spPr bwMode="auto">
            <a:xfrm>
              <a:off x="1303" y="2019"/>
              <a:ext cx="116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r"/>
              <a:r>
                <a:rPr lang="en-US" altLang="zh-CN" sz="2000">
                  <a:solidFill>
                    <a:srgbClr val="002060"/>
                  </a:solidFill>
                </a:rPr>
                <a:t>Event Driven</a:t>
              </a:r>
            </a:p>
          </p:txBody>
        </p:sp>
        <p:sp>
          <p:nvSpPr>
            <p:cNvPr id="21518" name="Text Box 31"/>
            <p:cNvSpPr txBox="1">
              <a:spLocks noChangeArrowheads="1"/>
            </p:cNvSpPr>
            <p:nvPr/>
          </p:nvSpPr>
          <p:spPr bwMode="auto">
            <a:xfrm>
              <a:off x="3347" y="1497"/>
              <a:ext cx="110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r>
                <a:rPr lang="en-US" altLang="zh-CN" sz="2000">
                  <a:solidFill>
                    <a:srgbClr val="002060"/>
                  </a:solidFill>
                </a:rPr>
                <a:t>Time Driven</a:t>
              </a:r>
            </a:p>
          </p:txBody>
        </p:sp>
        <p:sp>
          <p:nvSpPr>
            <p:cNvPr id="21519" name="Text Box 32"/>
            <p:cNvSpPr txBox="1">
              <a:spLocks noChangeArrowheads="1"/>
            </p:cNvSpPr>
            <p:nvPr/>
          </p:nvSpPr>
          <p:spPr bwMode="auto">
            <a:xfrm>
              <a:off x="2347" y="3104"/>
              <a:ext cx="1089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r"/>
              <a:r>
                <a:rPr lang="en-US" altLang="zh-CN" sz="2000">
                  <a:solidFill>
                    <a:srgbClr val="002060"/>
                  </a:solidFill>
                </a:rPr>
                <a:t>Data Driven</a:t>
              </a:r>
            </a:p>
          </p:txBody>
        </p:sp>
      </p:grpSp>
      <p:sp>
        <p:nvSpPr>
          <p:cNvPr id="21508" name="Text Box 20"/>
          <p:cNvSpPr txBox="1">
            <a:spLocks noChangeArrowheads="1"/>
          </p:cNvSpPr>
          <p:nvPr/>
        </p:nvSpPr>
        <p:spPr bwMode="gray">
          <a:xfrm>
            <a:off x="571500" y="1500188"/>
            <a:ext cx="3357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US" altLang="zh-CN" b="1" dirty="0" err="1" smtClean="0"/>
              <a:t>Foglight</a:t>
            </a:r>
            <a:r>
              <a:rPr lang="en-US" altLang="zh-CN" b="1" dirty="0" smtClean="0"/>
              <a:t> </a:t>
            </a:r>
            <a:r>
              <a:rPr lang="zh-CN" altLang="en-US" b="1" dirty="0"/>
              <a:t>规则触发类型</a:t>
            </a:r>
            <a:endParaRPr lang="en-US" altLang="zh-CN" b="1" dirty="0"/>
          </a:p>
        </p:txBody>
      </p:sp>
      <p:sp>
        <p:nvSpPr>
          <p:cNvPr id="21509" name="Text Box 20"/>
          <p:cNvSpPr txBox="1">
            <a:spLocks noChangeArrowheads="1"/>
          </p:cNvSpPr>
          <p:nvPr/>
        </p:nvSpPr>
        <p:spPr bwMode="gray">
          <a:xfrm>
            <a:off x="5786438" y="1571625"/>
            <a:ext cx="30003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1500" dirty="0"/>
              <a:t>我们通常会采用数据或时间驱动的规则， 通过邮件，来通知客户关心的事件发生</a:t>
            </a:r>
            <a:endParaRPr lang="en-US" altLang="zh-CN" sz="1500" dirty="0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gray">
          <a:xfrm>
            <a:off x="4929188" y="3286125"/>
            <a:ext cx="33575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1500" dirty="0"/>
              <a:t>预定义了</a:t>
            </a:r>
            <a:r>
              <a:rPr lang="en-US" altLang="zh-CN" sz="1500" dirty="0"/>
              <a:t>2</a:t>
            </a:r>
            <a:r>
              <a:rPr lang="zh-CN" altLang="en-US" sz="1500" dirty="0"/>
              <a:t>条规则</a:t>
            </a:r>
            <a:r>
              <a:rPr lang="en-US" altLang="zh-CN" sz="1500" dirty="0"/>
              <a:t>:</a:t>
            </a:r>
          </a:p>
          <a:p>
            <a:pPr marL="173038" indent="-173038" eaLnBrk="0" hangingPunct="0">
              <a:defRPr/>
            </a:pPr>
            <a:r>
              <a:rPr lang="en-US" altLang="zh-CN" sz="1500" dirty="0"/>
              <a:t>1</a:t>
            </a:r>
            <a:r>
              <a:rPr lang="en-US" altLang="zh-CN" sz="1500" dirty="0" smtClean="0"/>
              <a:t>.</a:t>
            </a:r>
            <a:r>
              <a:rPr lang="zh-CN" altLang="en-US" sz="1500" dirty="0" smtClean="0"/>
              <a:t>锁规则</a:t>
            </a:r>
            <a:r>
              <a:rPr lang="en-US" altLang="zh-CN" sz="1500" dirty="0"/>
              <a:t>: </a:t>
            </a:r>
            <a:r>
              <a:rPr lang="zh-CN" altLang="en-US" sz="1500" dirty="0"/>
              <a:t>用来指示当前有</a:t>
            </a:r>
            <a:r>
              <a:rPr lang="zh-CN" altLang="en-US" sz="1500" dirty="0" smtClean="0"/>
              <a:t>多少锁与锁升级</a:t>
            </a:r>
            <a:endParaRPr lang="en-US" altLang="zh-CN" sz="1500" dirty="0"/>
          </a:p>
          <a:p>
            <a:pPr marL="173038" indent="-173038" eaLnBrk="0" hangingPunct="0">
              <a:defRPr/>
            </a:pPr>
            <a:r>
              <a:rPr lang="en-US" altLang="zh-CN" sz="1500" dirty="0"/>
              <a:t>2</a:t>
            </a:r>
            <a:r>
              <a:rPr lang="en-US" altLang="zh-CN" sz="1500" dirty="0" smtClean="0"/>
              <a:t>.</a:t>
            </a:r>
            <a:r>
              <a:rPr lang="zh-CN" altLang="en-US" sz="1500" dirty="0" smtClean="0"/>
              <a:t>活动日志规则</a:t>
            </a:r>
            <a:r>
              <a:rPr lang="en-US" altLang="zh-CN" sz="1500" dirty="0"/>
              <a:t>: </a:t>
            </a:r>
            <a:r>
              <a:rPr lang="zh-CN" altLang="en-US" sz="1500" dirty="0"/>
              <a:t>用来指示</a:t>
            </a:r>
            <a:r>
              <a:rPr lang="zh-CN" altLang="en-US" sz="1500" dirty="0" smtClean="0"/>
              <a:t>当前特定</a:t>
            </a:r>
            <a:r>
              <a:rPr lang="en-US" altLang="zh-CN" sz="1500" dirty="0" smtClean="0"/>
              <a:t>transaction</a:t>
            </a:r>
            <a:r>
              <a:rPr lang="zh-CN" altLang="en-US" sz="1500" dirty="0" smtClean="0"/>
              <a:t>占用了多少活动日志及</a:t>
            </a:r>
            <a:r>
              <a:rPr lang="en-US" altLang="zh-CN" sz="1500" dirty="0" err="1" smtClean="0"/>
              <a:t>SpaceReserved</a:t>
            </a:r>
            <a:r>
              <a:rPr lang="zh-CN" altLang="en-US" sz="1500" dirty="0" smtClean="0"/>
              <a:t>大小</a:t>
            </a:r>
            <a:r>
              <a:rPr lang="en-US" altLang="zh-CN" sz="1500" dirty="0" smtClean="0"/>
              <a:t>.</a:t>
            </a:r>
            <a:endParaRPr lang="en-US" altLang="zh-CN" sz="1500" dirty="0"/>
          </a:p>
          <a:p>
            <a:pPr marL="173038" indent="-173038" eaLnBrk="0" hangingPunct="0">
              <a:defRPr/>
            </a:pPr>
            <a:endParaRPr lang="en-US" altLang="zh-CN" sz="1500" dirty="0"/>
          </a:p>
          <a:p>
            <a:pPr eaLnBrk="0" hangingPunct="0">
              <a:defRPr/>
            </a:pPr>
            <a:r>
              <a:rPr lang="zh-CN" altLang="en-US" sz="1500" dirty="0"/>
              <a:t>当预先定义的条件触发时，它们都会发邮件</a:t>
            </a:r>
            <a:r>
              <a:rPr lang="zh-CN" altLang="en-US" sz="1500" dirty="0" smtClean="0"/>
              <a:t>通知或者手机短信到</a:t>
            </a:r>
            <a:r>
              <a:rPr lang="zh-CN" altLang="en-US" sz="1500" dirty="0"/>
              <a:t>用户</a:t>
            </a:r>
            <a:endParaRPr lang="en-US" altLang="zh-CN" sz="1500" dirty="0"/>
          </a:p>
          <a:p>
            <a:pPr eaLnBrk="0" hangingPunct="0">
              <a:defRPr/>
            </a:pPr>
            <a:endParaRPr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30683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45" name="Picture 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33531"/>
            <a:ext cx="3786213" cy="2024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531" name="Text Box 20"/>
          <p:cNvSpPr txBox="1">
            <a:spLocks noChangeArrowheads="1"/>
          </p:cNvSpPr>
          <p:nvPr/>
        </p:nvSpPr>
        <p:spPr bwMode="gray">
          <a:xfrm>
            <a:off x="500063" y="3786188"/>
            <a:ext cx="3857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500" dirty="0" err="1"/>
              <a:t>FogLight</a:t>
            </a:r>
            <a:r>
              <a:rPr lang="zh-CN" altLang="en-US" sz="1500" dirty="0"/>
              <a:t>的文档给出了配置这些规则的完整说明， 参考它们， 就可以根据业务需要， 设定自己满意的多个规则， 和多个动作</a:t>
            </a:r>
            <a:r>
              <a:rPr lang="en-US" altLang="zh-CN" sz="1500" dirty="0"/>
              <a:t>(</a:t>
            </a:r>
            <a:r>
              <a:rPr lang="zh-CN" altLang="en-US" sz="1500" dirty="0"/>
              <a:t>比如发邮件</a:t>
            </a:r>
            <a:r>
              <a:rPr lang="en-US" altLang="zh-CN" sz="1500" dirty="0"/>
              <a:t>)</a:t>
            </a:r>
          </a:p>
        </p:txBody>
      </p:sp>
      <p:pic>
        <p:nvPicPr>
          <p:cNvPr id="89146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023" y="2571744"/>
            <a:ext cx="3881687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533" name="Text Box 20"/>
          <p:cNvSpPr txBox="1">
            <a:spLocks noChangeArrowheads="1"/>
          </p:cNvSpPr>
          <p:nvPr/>
        </p:nvSpPr>
        <p:spPr bwMode="gray">
          <a:xfrm>
            <a:off x="2714625" y="5286375"/>
            <a:ext cx="5286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1500"/>
              <a:t>规则逻辑可以更加复杂，比如，可以设定某个条件触发了三次，并且每次间隔不超过</a:t>
            </a:r>
            <a:r>
              <a:rPr lang="en-US" altLang="zh-CN" sz="1500"/>
              <a:t>2</a:t>
            </a:r>
            <a:r>
              <a:rPr lang="zh-CN" altLang="en-US" sz="1500"/>
              <a:t>分钟， 这样类似的定义</a:t>
            </a:r>
            <a:endParaRPr lang="en-US" altLang="zh-CN" sz="15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3375" y="10477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000" kern="0" dirty="0">
                <a:solidFill>
                  <a:srgbClr val="002B7C"/>
                </a:solidFill>
                <a:latin typeface="宋体" pitchFamily="2" charset="-122"/>
                <a:cs typeface="+mj-cs"/>
              </a:rPr>
              <a:t>规则定义 </a:t>
            </a:r>
            <a:r>
              <a:rPr lang="en-US" altLang="zh-CN" sz="3000" kern="0" dirty="0">
                <a:solidFill>
                  <a:srgbClr val="002B7C"/>
                </a:solidFill>
                <a:latin typeface="宋体" pitchFamily="2" charset="-122"/>
                <a:cs typeface="+mj-cs"/>
              </a:rPr>
              <a:t>(</a:t>
            </a:r>
            <a:r>
              <a:rPr lang="zh-CN" altLang="en-US" sz="3000" kern="0" dirty="0">
                <a:solidFill>
                  <a:srgbClr val="002B7C"/>
                </a:solidFill>
                <a:latin typeface="宋体" pitchFamily="2" charset="-122"/>
                <a:cs typeface="+mj-cs"/>
              </a:rPr>
              <a:t>续</a:t>
            </a:r>
            <a:r>
              <a:rPr lang="en-US" altLang="zh-CN" sz="3000" kern="0" dirty="0">
                <a:solidFill>
                  <a:srgbClr val="002B7C"/>
                </a:solidFill>
                <a:latin typeface="宋体" pitchFamily="2" charset="-122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38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500063" y="990600"/>
            <a:ext cx="8501062" cy="14716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r>
              <a:rPr lang="en-US" altLang="zh-CN" sz="1400" dirty="0" err="1" smtClean="0">
                <a:latin typeface="Verdana" pitchFamily="34" charset="0"/>
              </a:rPr>
              <a:t>Foglight</a:t>
            </a:r>
            <a:r>
              <a:rPr lang="zh-CN" altLang="en-US" sz="1400" dirty="0">
                <a:latin typeface="Verdana" pitchFamily="34" charset="0"/>
              </a:rPr>
              <a:t>可以用</a:t>
            </a:r>
            <a:r>
              <a:rPr lang="en-US" altLang="zh-CN" sz="1400" dirty="0">
                <a:latin typeface="Verdana" pitchFamily="34" charset="0"/>
              </a:rPr>
              <a:t> PDF/XML/Excel</a:t>
            </a:r>
            <a:r>
              <a:rPr lang="zh-CN" altLang="en-US" sz="1400" dirty="0">
                <a:latin typeface="Verdana" pitchFamily="34" charset="0"/>
              </a:rPr>
              <a:t>的格式，定期自动生成报表，发给预先指定的邮件地址</a:t>
            </a:r>
            <a:r>
              <a:rPr lang="en-US" altLang="zh-CN" sz="1400" dirty="0">
                <a:latin typeface="Verdana" pitchFamily="34" charset="0"/>
              </a:rPr>
              <a:t>.</a:t>
            </a:r>
          </a:p>
          <a:p>
            <a:pPr eaLnBrk="0" hangingPunct="0"/>
            <a:endParaRPr lang="en-US" altLang="zh-CN" sz="1400" dirty="0">
              <a:latin typeface="Verdana" pitchFamily="34" charset="0"/>
            </a:endParaRPr>
          </a:p>
          <a:p>
            <a:pPr eaLnBrk="0" hangingPunct="0"/>
            <a:r>
              <a:rPr lang="en-US" altLang="zh-CN" sz="1400" dirty="0" smtClean="0">
                <a:latin typeface="Verdana" pitchFamily="34" charset="0"/>
              </a:rPr>
              <a:t>DB2PDMonitor Agent </a:t>
            </a:r>
            <a:r>
              <a:rPr lang="zh-CN" altLang="en-US" sz="1400" dirty="0">
                <a:latin typeface="Verdana" pitchFamily="34" charset="0"/>
              </a:rPr>
              <a:t>预先定义了</a:t>
            </a:r>
            <a:r>
              <a:rPr lang="en-US" altLang="zh-CN" sz="1400" dirty="0">
                <a:latin typeface="Verdana" pitchFamily="34" charset="0"/>
              </a:rPr>
              <a:t>2</a:t>
            </a:r>
            <a:r>
              <a:rPr lang="zh-CN" altLang="en-US" sz="1400" dirty="0">
                <a:latin typeface="Verdana" pitchFamily="34" charset="0"/>
              </a:rPr>
              <a:t>种报表</a:t>
            </a:r>
            <a:r>
              <a:rPr lang="en-US" altLang="zh-CN" sz="1400" dirty="0">
                <a:latin typeface="Verdana" pitchFamily="34" charset="0"/>
              </a:rPr>
              <a:t>:</a:t>
            </a:r>
          </a:p>
          <a:p>
            <a:pPr eaLnBrk="0" hangingPunct="0"/>
            <a:r>
              <a:rPr lang="en-US" altLang="zh-CN" sz="1400" dirty="0">
                <a:latin typeface="Verdana" pitchFamily="34" charset="0"/>
              </a:rPr>
              <a:t>1. </a:t>
            </a:r>
            <a:r>
              <a:rPr lang="zh-CN" altLang="en-US" sz="1400" dirty="0">
                <a:latin typeface="Verdana" pitchFamily="34" charset="0"/>
              </a:rPr>
              <a:t>锁</a:t>
            </a:r>
            <a:r>
              <a:rPr lang="zh-CN" altLang="en-US" sz="1400" dirty="0" smtClean="0">
                <a:latin typeface="Verdana" pitchFamily="34" charset="0"/>
              </a:rPr>
              <a:t>报表与应用</a:t>
            </a:r>
            <a:r>
              <a:rPr lang="en-US" altLang="zh-CN" sz="1400" dirty="0" smtClean="0">
                <a:latin typeface="Verdana" pitchFamily="34" charset="0"/>
              </a:rPr>
              <a:t>:</a:t>
            </a:r>
            <a:r>
              <a:rPr lang="zh-CN" altLang="en-US" sz="1400" dirty="0" smtClean="0">
                <a:latin typeface="Verdana" pitchFamily="34" charset="0"/>
              </a:rPr>
              <a:t>收集统计指定历史时刻产生的锁信息</a:t>
            </a:r>
            <a:r>
              <a:rPr lang="en-US" altLang="zh-CN" sz="1400" dirty="0" smtClean="0">
                <a:latin typeface="Verdana" pitchFamily="34" charset="0"/>
              </a:rPr>
              <a:t>.</a:t>
            </a:r>
            <a:endParaRPr lang="en-US" altLang="zh-CN" sz="1400" dirty="0">
              <a:latin typeface="Verdana" pitchFamily="34" charset="0"/>
            </a:endParaRPr>
          </a:p>
          <a:p>
            <a:pPr eaLnBrk="0" hangingPunct="0"/>
            <a:r>
              <a:rPr lang="en-US" altLang="zh-CN" sz="1400" dirty="0">
                <a:latin typeface="Verdana" pitchFamily="34" charset="0"/>
              </a:rPr>
              <a:t>2. </a:t>
            </a:r>
            <a:r>
              <a:rPr lang="en-US" altLang="zh-CN" sz="1400" dirty="0" err="1" smtClean="0">
                <a:latin typeface="Verdana" pitchFamily="34" charset="0"/>
              </a:rPr>
              <a:t>AppInfo</a:t>
            </a:r>
            <a:r>
              <a:rPr lang="zh-CN" altLang="en-US" sz="1400" dirty="0" smtClean="0">
                <a:latin typeface="Verdana" pitchFamily="34" charset="0"/>
              </a:rPr>
              <a:t>报表</a:t>
            </a:r>
            <a:r>
              <a:rPr lang="en-US" altLang="zh-CN" sz="1400" dirty="0" smtClean="0">
                <a:latin typeface="Verdana" pitchFamily="34" charset="0"/>
              </a:rPr>
              <a:t>:</a:t>
            </a:r>
            <a:r>
              <a:rPr lang="zh-CN" altLang="en-US" sz="1400" dirty="0" smtClean="0">
                <a:latin typeface="Verdana" pitchFamily="34" charset="0"/>
              </a:rPr>
              <a:t>收集统计指定历史时刻系统所有的</a:t>
            </a:r>
            <a:r>
              <a:rPr lang="en-US" altLang="zh-CN" sz="1400" dirty="0" err="1" smtClean="0">
                <a:latin typeface="Verdana" pitchFamily="34" charset="0"/>
              </a:rPr>
              <a:t>AppInfo</a:t>
            </a:r>
            <a:r>
              <a:rPr lang="zh-CN" altLang="en-US" sz="1400" dirty="0" smtClean="0">
                <a:latin typeface="Verdana" pitchFamily="34" charset="0"/>
              </a:rPr>
              <a:t>信息</a:t>
            </a:r>
            <a:endParaRPr lang="en-US" altLang="zh-CN" sz="1400" dirty="0">
              <a:latin typeface="Verdana" pitchFamily="34" charset="0"/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275645"/>
            <a:ext cx="8248650" cy="415498"/>
          </a:xfrm>
        </p:spPr>
        <p:txBody>
          <a:bodyPr anchor="ctr"/>
          <a:lstStyle/>
          <a:p>
            <a:r>
              <a:rPr lang="zh-CN" altLang="en-US" sz="3000" dirty="0" smtClean="0">
                <a:latin typeface="仿宋" pitchFamily="49" charset="-122"/>
                <a:ea typeface="仿宋" pitchFamily="49" charset="-122"/>
              </a:rPr>
              <a:t>定期报表</a:t>
            </a:r>
            <a:endParaRPr lang="en-US" altLang="zh-CN" sz="3000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3558" name="Text Box 20"/>
          <p:cNvSpPr txBox="1">
            <a:spLocks noChangeArrowheads="1"/>
          </p:cNvSpPr>
          <p:nvPr/>
        </p:nvSpPr>
        <p:spPr bwMode="gray">
          <a:xfrm>
            <a:off x="642938" y="5962650"/>
            <a:ext cx="5429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500"/>
              <a:t>PDF format report, will be attached to an email, send to users.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4" y="2534347"/>
            <a:ext cx="5915026" cy="3428303"/>
          </a:xfrm>
          <a:prstGeom prst="rect">
            <a:avLst/>
          </a:prstGeom>
          <a:noFill/>
          <a:ln>
            <a:noFill/>
          </a:ln>
          <a:effectLst>
            <a:outerShdw blurRad="241300" dist="50800" dir="5400000" algn="ctr" rotWithShape="0">
              <a:srgbClr val="00000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6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64" name="Picture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5486400" cy="2828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579" name="Text Box 20"/>
          <p:cNvSpPr txBox="1">
            <a:spLocks noChangeArrowheads="1"/>
          </p:cNvSpPr>
          <p:nvPr/>
        </p:nvSpPr>
        <p:spPr bwMode="gray">
          <a:xfrm>
            <a:off x="6286500" y="1500188"/>
            <a:ext cx="257175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1600" b="1" dirty="0"/>
              <a:t>报表可以设定触发在</a:t>
            </a:r>
            <a:r>
              <a:rPr lang="en-US" altLang="zh-CN" sz="1600" b="1" dirty="0"/>
              <a:t>:</a:t>
            </a:r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每日初</a:t>
            </a:r>
            <a:endParaRPr lang="en-US" altLang="zh-CN" sz="1500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每月初</a:t>
            </a:r>
            <a:endParaRPr lang="en-US" altLang="zh-CN" sz="1500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每周初</a:t>
            </a:r>
            <a:endParaRPr lang="en-US" altLang="zh-CN" sz="1500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每工作周结束</a:t>
            </a:r>
            <a:endParaRPr lang="en-US" altLang="zh-CN" sz="1500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日结</a:t>
            </a:r>
            <a:endParaRPr lang="en-US" altLang="zh-CN" sz="1500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月结</a:t>
            </a:r>
            <a:endParaRPr lang="en-US" altLang="zh-CN" sz="1500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上班时间</a:t>
            </a:r>
            <a:endParaRPr lang="en-US" altLang="zh-CN" sz="1500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下班时间</a:t>
            </a:r>
            <a:endParaRPr lang="en-US" altLang="zh-CN" sz="1500" dirty="0"/>
          </a:p>
          <a:p>
            <a:pPr marL="285750" indent="-285750">
              <a:lnSpc>
                <a:spcPts val="2100"/>
              </a:lnSpc>
              <a:buFont typeface="Wingdings" pitchFamily="2" charset="2"/>
              <a:buChar char="Ø"/>
            </a:pPr>
            <a:r>
              <a:rPr lang="zh-CN" altLang="en-US" sz="1500" dirty="0"/>
              <a:t>周末</a:t>
            </a:r>
            <a:endParaRPr lang="en-US" altLang="zh-CN" sz="1500" dirty="0"/>
          </a:p>
          <a:p>
            <a:r>
              <a:rPr lang="en-US" altLang="zh-CN" sz="1500" dirty="0"/>
              <a:t>……</a:t>
            </a:r>
          </a:p>
          <a:p>
            <a:endParaRPr lang="en-US" altLang="zh-CN" sz="1500" dirty="0"/>
          </a:p>
        </p:txBody>
      </p:sp>
      <p:pic>
        <p:nvPicPr>
          <p:cNvPr id="98365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857750"/>
            <a:ext cx="4676775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1" name="Text Box 20"/>
          <p:cNvSpPr txBox="1">
            <a:spLocks noChangeArrowheads="1"/>
          </p:cNvSpPr>
          <p:nvPr/>
        </p:nvSpPr>
        <p:spPr bwMode="gray">
          <a:xfrm>
            <a:off x="500063" y="5715000"/>
            <a:ext cx="5429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1500"/>
              <a:t>可以设定多个邮件地址，以送达不同的报表查阅者</a:t>
            </a:r>
            <a:endParaRPr lang="en-US" altLang="zh-CN" sz="150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04775" y="47625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3000" kern="0" dirty="0">
                <a:solidFill>
                  <a:srgbClr val="002B7C"/>
                </a:solidFill>
                <a:latin typeface="Times New Roman" pitchFamily="18" charset="0"/>
                <a:ea typeface="宋体" pitchFamily="2" charset="-122"/>
                <a:cs typeface="+mj-cs"/>
              </a:rPr>
              <a:t>定期报告 </a:t>
            </a:r>
            <a:r>
              <a:rPr lang="en-US" altLang="zh-CN" sz="3000" kern="0" dirty="0">
                <a:solidFill>
                  <a:srgbClr val="002B7C"/>
                </a:solidFill>
                <a:latin typeface="Times New Roman" pitchFamily="18" charset="0"/>
                <a:ea typeface="宋体" pitchFamily="2" charset="-122"/>
                <a:cs typeface="+mj-cs"/>
              </a:rPr>
              <a:t>(</a:t>
            </a:r>
            <a:r>
              <a:rPr lang="zh-CN" altLang="en-US" sz="3000" kern="0" dirty="0">
                <a:solidFill>
                  <a:srgbClr val="002B7C"/>
                </a:solidFill>
                <a:latin typeface="Times New Roman" pitchFamily="18" charset="0"/>
                <a:ea typeface="宋体" pitchFamily="2" charset="-122"/>
                <a:cs typeface="+mj-cs"/>
              </a:rPr>
              <a:t>续</a:t>
            </a:r>
            <a:r>
              <a:rPr lang="en-US" altLang="zh-CN" sz="3000" kern="0" dirty="0">
                <a:solidFill>
                  <a:srgbClr val="002B7C"/>
                </a:solidFill>
                <a:latin typeface="Times New Roman" pitchFamily="18" charset="0"/>
                <a:ea typeface="宋体" pitchFamily="2" charset="-122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8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53998"/>
          </a:xfrm>
        </p:spPr>
        <p:txBody>
          <a:bodyPr/>
          <a:lstStyle/>
          <a:p>
            <a:r>
              <a:rPr lang="zh-CN" altLang="zh-CN" dirty="0" smtClean="0">
                <a:latin typeface="仿宋" pitchFamily="49" charset="-122"/>
                <a:ea typeface="仿宋" pitchFamily="49" charset="-122"/>
              </a:rPr>
              <a:t>分析</a:t>
            </a:r>
            <a:r>
              <a:rPr lang="zh-CN" altLang="zh-CN" dirty="0">
                <a:latin typeface="仿宋" pitchFamily="49" charset="-122"/>
                <a:ea typeface="仿宋" pitchFamily="49" charset="-122"/>
              </a:rPr>
              <a:t>锁问题</a:t>
            </a:r>
            <a:endParaRPr lang="zh-CN" altLang="en-US" cap="none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7651" name="Text Placeholder 4"/>
          <p:cNvSpPr>
            <a:spLocks noGrp="1"/>
          </p:cNvSpPr>
          <p:nvPr>
            <p:ph type="body" idx="1"/>
          </p:nvPr>
        </p:nvSpPr>
        <p:spPr>
          <a:xfrm>
            <a:off x="722313" y="4129901"/>
            <a:ext cx="7772400" cy="276999"/>
          </a:xfrm>
        </p:spPr>
        <p:txBody>
          <a:bodyPr/>
          <a:lstStyle/>
          <a:p>
            <a:r>
              <a:rPr lang="en-US" altLang="zh-CN" dirty="0">
                <a:latin typeface="仿宋" pitchFamily="49" charset="-122"/>
                <a:ea typeface="仿宋" pitchFamily="49" charset="-122"/>
              </a:rPr>
              <a:t>d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b2pd 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诊断场景一</a:t>
            </a:r>
          </a:p>
        </p:txBody>
      </p:sp>
    </p:spTree>
    <p:extLst>
      <p:ext uri="{BB962C8B-B14F-4D97-AF65-F5344CB8AC3E}">
        <p14:creationId xmlns:p14="http://schemas.microsoft.com/office/powerpoint/2010/main" val="4202377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925"/>
          </a:xfrm>
        </p:spPr>
        <p:txBody>
          <a:bodyPr/>
          <a:lstStyle/>
          <a:p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Step1: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死锁模拟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98070"/>
              </p:ext>
            </p:extLst>
          </p:nvPr>
        </p:nvGraphicFramePr>
        <p:xfrm>
          <a:off x="658399" y="2305051"/>
          <a:ext cx="7723601" cy="3546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4" name="Bitmap Image" r:id="rId3" imgW="6238095" imgH="2857899" progId="Paint.Picture">
                  <p:embed/>
                </p:oleObj>
              </mc:Choice>
              <mc:Fallback>
                <p:oleObj name="Bitmap Image" r:id="rId3" imgW="6238095" imgH="285789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99" y="2305051"/>
                        <a:ext cx="7723601" cy="3546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00063" y="1295400"/>
            <a:ext cx="8501062" cy="74295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r>
              <a:rPr lang="zh-CN" altLang="zh-CN" sz="1400" dirty="0">
                <a:solidFill>
                  <a:srgbClr val="0085C3"/>
                </a:solidFill>
              </a:rPr>
              <a:t>成功模拟死锁的结果</a:t>
            </a:r>
            <a:endParaRPr lang="en-US" altLang="zh-CN" sz="1400" dirty="0">
              <a:solidFill>
                <a:srgbClr val="0085C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41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925"/>
          </a:xfrm>
        </p:spPr>
        <p:txBody>
          <a:bodyPr/>
          <a:lstStyle/>
          <a:p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Step2: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锁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定位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-DB2PD Lock History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00063" y="1095375"/>
            <a:ext cx="8501062" cy="14335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eaLnBrk="0" hangingPunct="0">
              <a:buFont typeface="+mj-lt"/>
              <a:buAutoNum type="arabicPeriod"/>
            </a:pPr>
            <a:r>
              <a:rPr lang="zh-CN" altLang="zh-CN" sz="1600" dirty="0">
                <a:solidFill>
                  <a:schemeClr val="bg1"/>
                </a:solidFill>
              </a:rPr>
              <a:t>记录下的锁信息：</a:t>
            </a:r>
            <a:r>
              <a:rPr lang="en-US" altLang="zh-CN" sz="1600" dirty="0" err="1">
                <a:solidFill>
                  <a:schemeClr val="bg1"/>
                </a:solidFill>
              </a:rPr>
              <a:t>sts</a:t>
            </a:r>
            <a:r>
              <a:rPr lang="zh-CN" altLang="zh-CN" sz="1600" dirty="0">
                <a:solidFill>
                  <a:schemeClr val="bg1"/>
                </a:solidFill>
              </a:rPr>
              <a:t>表示状态，这里的</a:t>
            </a:r>
            <a:r>
              <a:rPr lang="en-US" altLang="zh-CN" sz="1600" dirty="0">
                <a:solidFill>
                  <a:schemeClr val="bg1"/>
                </a:solidFill>
              </a:rPr>
              <a:t>W</a:t>
            </a:r>
            <a:r>
              <a:rPr lang="zh-CN" altLang="zh-CN" sz="1600" dirty="0">
                <a:solidFill>
                  <a:schemeClr val="bg1"/>
                </a:solidFill>
              </a:rPr>
              <a:t>表示</a:t>
            </a:r>
            <a:r>
              <a:rPr lang="en-US" altLang="zh-CN" sz="1600" dirty="0">
                <a:solidFill>
                  <a:schemeClr val="bg1"/>
                </a:solidFill>
              </a:rPr>
              <a:t>wait</a:t>
            </a:r>
            <a:r>
              <a:rPr lang="zh-CN" altLang="zh-CN" sz="1600" dirty="0">
                <a:solidFill>
                  <a:schemeClr val="bg1"/>
                </a:solidFill>
              </a:rPr>
              <a:t>，也就是说红色框中两个应用在试图使用同一个行锁，只是下面框中的应用已经获得这个行锁，而上面框中的应用在等待获得这个行锁</a:t>
            </a:r>
            <a:r>
              <a:rPr lang="zh-CN" altLang="zh-CN" sz="1600" dirty="0" smtClean="0">
                <a:solidFill>
                  <a:schemeClr val="bg1"/>
                </a:solidFill>
              </a:rPr>
              <a:t>。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342900" indent="-342900" eaLnBrk="0" hangingPunct="0">
              <a:buFont typeface="+mj-lt"/>
              <a:buAutoNum type="arabicPeriod"/>
            </a:pPr>
            <a:r>
              <a:rPr lang="zh-CN" altLang="zh-CN" sz="1600" dirty="0" smtClean="0">
                <a:solidFill>
                  <a:schemeClr val="bg1"/>
                </a:solidFill>
              </a:rPr>
              <a:t>从</a:t>
            </a:r>
            <a:r>
              <a:rPr lang="zh-CN" altLang="en-US" sz="1600" dirty="0">
                <a:solidFill>
                  <a:schemeClr val="bg1"/>
                </a:solidFill>
              </a:rPr>
              <a:t>中</a:t>
            </a:r>
            <a:r>
              <a:rPr lang="zh-CN" altLang="zh-CN" sz="1600" dirty="0" smtClean="0">
                <a:solidFill>
                  <a:schemeClr val="bg1"/>
                </a:solidFill>
              </a:rPr>
              <a:t>可以</a:t>
            </a:r>
            <a:r>
              <a:rPr lang="zh-CN" altLang="zh-CN" sz="1600" dirty="0">
                <a:solidFill>
                  <a:schemeClr val="bg1"/>
                </a:solidFill>
              </a:rPr>
              <a:t>看到</a:t>
            </a:r>
            <a:r>
              <a:rPr lang="en-US" altLang="zh-CN" sz="1600" dirty="0" err="1">
                <a:solidFill>
                  <a:schemeClr val="bg1"/>
                </a:solidFill>
              </a:rPr>
              <a:t>tranHdl</a:t>
            </a:r>
            <a:r>
              <a:rPr lang="zh-CN" altLang="zh-CN" sz="1600" dirty="0">
                <a:solidFill>
                  <a:schemeClr val="bg1"/>
                </a:solidFill>
              </a:rPr>
              <a:t>为</a:t>
            </a:r>
            <a:r>
              <a:rPr lang="en-US" altLang="zh-CN" sz="1600" dirty="0">
                <a:solidFill>
                  <a:schemeClr val="bg1"/>
                </a:solidFill>
              </a:rPr>
              <a:t>3</a:t>
            </a:r>
            <a:r>
              <a:rPr lang="zh-CN" altLang="zh-CN" sz="1600" dirty="0">
                <a:solidFill>
                  <a:schemeClr val="bg1"/>
                </a:solidFill>
              </a:rPr>
              <a:t>的一个应用在等待获得行锁，而</a:t>
            </a:r>
            <a:r>
              <a:rPr lang="en-US" altLang="zh-CN" sz="1600" dirty="0" err="1">
                <a:solidFill>
                  <a:schemeClr val="bg1"/>
                </a:solidFill>
              </a:rPr>
              <a:t>tranHdl</a:t>
            </a:r>
            <a:r>
              <a:rPr lang="zh-CN" altLang="zh-CN" sz="1600" dirty="0">
                <a:solidFill>
                  <a:schemeClr val="bg1"/>
                </a:solidFill>
              </a:rPr>
              <a:t>为</a:t>
            </a:r>
            <a:r>
              <a:rPr lang="en-US" altLang="zh-CN" sz="1600" dirty="0">
                <a:solidFill>
                  <a:schemeClr val="bg1"/>
                </a:solidFill>
              </a:rPr>
              <a:t>7</a:t>
            </a:r>
            <a:r>
              <a:rPr lang="zh-CN" altLang="zh-CN" sz="1600" dirty="0">
                <a:solidFill>
                  <a:schemeClr val="bg1"/>
                </a:solidFill>
              </a:rPr>
              <a:t>的应用持有</a:t>
            </a:r>
            <a:r>
              <a:rPr lang="en-US" altLang="zh-CN" sz="1600" dirty="0">
                <a:solidFill>
                  <a:schemeClr val="bg1"/>
                </a:solidFill>
              </a:rPr>
              <a:t>3</a:t>
            </a:r>
            <a:r>
              <a:rPr lang="zh-CN" altLang="zh-CN" sz="1600" dirty="0">
                <a:solidFill>
                  <a:schemeClr val="bg1"/>
                </a:solidFill>
              </a:rPr>
              <a:t>号应用等待的行锁。</a:t>
            </a:r>
          </a:p>
          <a:p>
            <a:pPr eaLnBrk="0" hangingPunct="0"/>
            <a:endParaRPr lang="en-US" altLang="zh-CN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60527"/>
              </p:ext>
            </p:extLst>
          </p:nvPr>
        </p:nvGraphicFramePr>
        <p:xfrm>
          <a:off x="657225" y="2676525"/>
          <a:ext cx="80867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6" name="Bitmap Image" r:id="rId3" imgW="8973803" imgH="5706272" progId="Paint.Picture">
                  <p:embed/>
                </p:oleObj>
              </mc:Choice>
              <mc:Fallback>
                <p:oleObj name="Bitmap Image" r:id="rId3" imgW="8973803" imgH="570627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2676525"/>
                        <a:ext cx="8086725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0097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415498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agenda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457200" y="1292225"/>
            <a:ext cx="8267136" cy="1658916"/>
          </a:xfrm>
        </p:spPr>
        <p:txBody>
          <a:bodyPr/>
          <a:lstStyle/>
          <a:p>
            <a:pPr marL="687387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CN" dirty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Db2pd</a:t>
            </a:r>
            <a:r>
              <a:rPr lang="zh-CN" altLang="en-US" dirty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命令工具</a:t>
            </a:r>
            <a:endParaRPr lang="en-US" altLang="zh-CN" dirty="0">
              <a:solidFill>
                <a:schemeClr val="bg2"/>
              </a:solidFill>
              <a:latin typeface="仿宋" pitchFamily="49" charset="-122"/>
              <a:ea typeface="仿宋" pitchFamily="49" charset="-122"/>
            </a:endParaRPr>
          </a:p>
          <a:p>
            <a:pPr marL="687387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定制</a:t>
            </a:r>
            <a:r>
              <a:rPr lang="zh-CN" altLang="en-US" dirty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个性化的</a:t>
            </a:r>
            <a:r>
              <a:rPr lang="en-US" altLang="zh-CN" dirty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db2pd monitor </a:t>
            </a:r>
            <a:r>
              <a:rPr lang="en-US" altLang="zh-CN" dirty="0" smtClean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agent</a:t>
            </a:r>
          </a:p>
          <a:p>
            <a:pPr marL="687387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CN" dirty="0" smtClean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Db2pd </a:t>
            </a:r>
            <a:r>
              <a:rPr lang="en-US" altLang="zh-CN" dirty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agent</a:t>
            </a:r>
            <a:r>
              <a:rPr lang="zh-CN" altLang="en-US" dirty="0">
                <a:solidFill>
                  <a:schemeClr val="bg2"/>
                </a:solidFill>
                <a:latin typeface="仿宋" pitchFamily="49" charset="-122"/>
                <a:ea typeface="仿宋" pitchFamily="49" charset="-122"/>
              </a:rPr>
              <a:t>诊断场景</a:t>
            </a:r>
          </a:p>
          <a:p>
            <a:pPr eaLnBrk="1" hangingPunct="1">
              <a:buFontTx/>
              <a:buNone/>
            </a:pP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46805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925"/>
          </a:xfrm>
        </p:spPr>
        <p:txBody>
          <a:bodyPr/>
          <a:lstStyle/>
          <a:p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Step3: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定位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事务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-DB2PD Transactions History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00063" y="1095375"/>
            <a:ext cx="8501062" cy="1433513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eaLnBrk="0" hangingPunct="0">
              <a:buFont typeface="+mj-lt"/>
              <a:buAutoNum type="arabicPeriod"/>
            </a:pPr>
            <a:r>
              <a:rPr lang="zh-CN" altLang="zh-CN" sz="1600" dirty="0" smtClean="0">
                <a:solidFill>
                  <a:schemeClr val="bg1"/>
                </a:solidFill>
              </a:rPr>
              <a:t>在</a:t>
            </a:r>
            <a:r>
              <a:rPr lang="en-US" altLang="zh-CN" sz="1600" dirty="0">
                <a:solidFill>
                  <a:schemeClr val="bg1"/>
                </a:solidFill>
              </a:rPr>
              <a:t>Transaction</a:t>
            </a:r>
            <a:r>
              <a:rPr lang="zh-CN" altLang="zh-CN" sz="1600" dirty="0">
                <a:solidFill>
                  <a:schemeClr val="bg1"/>
                </a:solidFill>
              </a:rPr>
              <a:t>页面里面得到如下信息，可以根据</a:t>
            </a:r>
            <a:r>
              <a:rPr lang="en-US" altLang="zh-CN" sz="1600" dirty="0" err="1">
                <a:solidFill>
                  <a:schemeClr val="bg1"/>
                </a:solidFill>
              </a:rPr>
              <a:t>tranHdl</a:t>
            </a:r>
            <a:r>
              <a:rPr lang="zh-CN" altLang="zh-CN" sz="1600" dirty="0">
                <a:solidFill>
                  <a:schemeClr val="bg1"/>
                </a:solidFill>
              </a:rPr>
              <a:t>找到对应的</a:t>
            </a:r>
            <a:r>
              <a:rPr lang="en-US" altLang="zh-CN" sz="1600" dirty="0" err="1">
                <a:solidFill>
                  <a:schemeClr val="bg1"/>
                </a:solidFill>
              </a:rPr>
              <a:t>appHandl</a:t>
            </a:r>
            <a:r>
              <a:rPr lang="zh-CN" altLang="zh-CN" sz="1600" dirty="0">
                <a:solidFill>
                  <a:schemeClr val="bg1"/>
                </a:solidFill>
              </a:rPr>
              <a:t>，此例中</a:t>
            </a:r>
            <a:r>
              <a:rPr lang="en-US" altLang="zh-CN" sz="1600" dirty="0" err="1">
                <a:solidFill>
                  <a:schemeClr val="bg1"/>
                </a:solidFill>
              </a:rPr>
              <a:t>tranHdl</a:t>
            </a:r>
            <a:r>
              <a:rPr lang="zh-CN" altLang="zh-CN" sz="1600" dirty="0">
                <a:solidFill>
                  <a:schemeClr val="bg1"/>
                </a:solidFill>
              </a:rPr>
              <a:t>为</a:t>
            </a:r>
            <a:r>
              <a:rPr lang="en-US" altLang="zh-CN" sz="1600" dirty="0">
                <a:solidFill>
                  <a:schemeClr val="bg1"/>
                </a:solidFill>
              </a:rPr>
              <a:t>3</a:t>
            </a:r>
            <a:r>
              <a:rPr lang="zh-CN" altLang="zh-CN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>
                <a:solidFill>
                  <a:schemeClr val="bg1"/>
                </a:solidFill>
              </a:rPr>
              <a:t>7</a:t>
            </a:r>
            <a:r>
              <a:rPr lang="zh-CN" altLang="zh-CN" sz="1600" dirty="0">
                <a:solidFill>
                  <a:schemeClr val="bg1"/>
                </a:solidFill>
              </a:rPr>
              <a:t>的应用对应的</a:t>
            </a:r>
            <a:r>
              <a:rPr lang="en-US" altLang="zh-CN" sz="1600" dirty="0" err="1">
                <a:solidFill>
                  <a:schemeClr val="bg1"/>
                </a:solidFill>
              </a:rPr>
              <a:t>appHandl</a:t>
            </a:r>
            <a:r>
              <a:rPr lang="zh-CN" altLang="zh-CN" sz="1600" dirty="0">
                <a:solidFill>
                  <a:schemeClr val="bg1"/>
                </a:solidFill>
              </a:rPr>
              <a:t>分别为</a:t>
            </a:r>
            <a:r>
              <a:rPr lang="en-US" altLang="zh-CN" sz="1600" dirty="0">
                <a:solidFill>
                  <a:schemeClr val="bg1"/>
                </a:solidFill>
              </a:rPr>
              <a:t>22910</a:t>
            </a:r>
            <a:r>
              <a:rPr lang="zh-CN" altLang="zh-CN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>
                <a:solidFill>
                  <a:schemeClr val="bg1"/>
                </a:solidFill>
              </a:rPr>
              <a:t>22911</a:t>
            </a:r>
            <a:r>
              <a:rPr lang="zh-CN" altLang="zh-CN" sz="1600" dirty="0">
                <a:solidFill>
                  <a:schemeClr val="bg1"/>
                </a:solidFill>
              </a:rPr>
              <a:t>。</a:t>
            </a:r>
          </a:p>
          <a:p>
            <a:pPr eaLnBrk="0" hangingPunct="0"/>
            <a:endParaRPr lang="en-US" altLang="zh-CN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49554"/>
              </p:ext>
            </p:extLst>
          </p:nvPr>
        </p:nvGraphicFramePr>
        <p:xfrm>
          <a:off x="500063" y="2657475"/>
          <a:ext cx="8339137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61" name="Bitmap Image" r:id="rId3" imgW="9011908" imgH="5687219" progId="Paint.Picture">
                  <p:embed/>
                </p:oleObj>
              </mc:Choice>
              <mc:Fallback>
                <p:oleObj name="Bitmap Image" r:id="rId3" imgW="9011908" imgH="56872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657475"/>
                        <a:ext cx="8339137" cy="3543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3250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925"/>
          </a:xfrm>
        </p:spPr>
        <p:txBody>
          <a:bodyPr/>
          <a:lstStyle/>
          <a:p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Step4: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定位应用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-DB2PD Application History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00063" y="1095375"/>
            <a:ext cx="8501062" cy="11144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eaLnBrk="0" hangingPunct="0">
              <a:buFont typeface="+mj-lt"/>
              <a:buAutoNum type="arabicPeriod"/>
            </a:pPr>
            <a:r>
              <a:rPr lang="zh-CN" altLang="zh-CN" sz="1600" dirty="0">
                <a:solidFill>
                  <a:schemeClr val="bg1"/>
                </a:solidFill>
              </a:rPr>
              <a:t>在</a:t>
            </a:r>
            <a:r>
              <a:rPr lang="en-US" altLang="zh-CN" sz="1600" dirty="0">
                <a:solidFill>
                  <a:schemeClr val="bg1"/>
                </a:solidFill>
              </a:rPr>
              <a:t>Application</a:t>
            </a:r>
            <a:r>
              <a:rPr lang="zh-CN" altLang="zh-CN" sz="1600" dirty="0">
                <a:solidFill>
                  <a:schemeClr val="bg1"/>
                </a:solidFill>
              </a:rPr>
              <a:t>页面里找到</a:t>
            </a:r>
            <a:r>
              <a:rPr lang="en-US" altLang="zh-CN" sz="1600" dirty="0" err="1">
                <a:solidFill>
                  <a:schemeClr val="bg1"/>
                </a:solidFill>
              </a:rPr>
              <a:t>apphandl</a:t>
            </a:r>
            <a:r>
              <a:rPr lang="zh-CN" altLang="zh-CN" sz="1600" dirty="0">
                <a:solidFill>
                  <a:schemeClr val="bg1"/>
                </a:solidFill>
              </a:rPr>
              <a:t>所执行的语句，用下图中的信息可以获取两个应用的</a:t>
            </a:r>
            <a:r>
              <a:rPr lang="en-US" altLang="zh-CN" sz="1600" dirty="0" err="1">
                <a:solidFill>
                  <a:schemeClr val="bg1"/>
                </a:solidFill>
              </a:rPr>
              <a:t>AnchID</a:t>
            </a:r>
            <a:r>
              <a:rPr lang="zh-CN" altLang="zh-CN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 err="1">
                <a:solidFill>
                  <a:schemeClr val="bg1"/>
                </a:solidFill>
              </a:rPr>
              <a:t>StmtID</a:t>
            </a:r>
            <a:r>
              <a:rPr lang="zh-CN" altLang="zh-CN" sz="1600" dirty="0">
                <a:solidFill>
                  <a:schemeClr val="bg1"/>
                </a:solidFill>
              </a:rPr>
              <a:t>分别为</a:t>
            </a:r>
            <a:r>
              <a:rPr lang="en-US" altLang="zh-CN" sz="1600" dirty="0">
                <a:solidFill>
                  <a:schemeClr val="bg1"/>
                </a:solidFill>
              </a:rPr>
              <a:t>176</a:t>
            </a:r>
            <a:r>
              <a:rPr lang="zh-CN" altLang="zh-CN" sz="1600" dirty="0">
                <a:solidFill>
                  <a:schemeClr val="bg1"/>
                </a:solidFill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</a:rPr>
              <a:t>4</a:t>
            </a:r>
            <a:r>
              <a:rPr lang="zh-CN" altLang="zh-CN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>
                <a:solidFill>
                  <a:schemeClr val="bg1"/>
                </a:solidFill>
              </a:rPr>
              <a:t>157</a:t>
            </a:r>
            <a:r>
              <a:rPr lang="zh-CN" altLang="zh-CN" sz="1600" dirty="0">
                <a:solidFill>
                  <a:schemeClr val="bg1"/>
                </a:solidFill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</a:rPr>
              <a:t>4</a:t>
            </a:r>
            <a:r>
              <a:rPr lang="zh-CN" altLang="zh-CN" sz="1600" dirty="0">
                <a:solidFill>
                  <a:schemeClr val="bg1"/>
                </a:solidFill>
              </a:rPr>
              <a:t>的语句。</a:t>
            </a:r>
          </a:p>
          <a:p>
            <a:pPr eaLnBrk="0" hangingPunct="0"/>
            <a:endParaRPr lang="en-US" altLang="zh-CN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65675"/>
              </p:ext>
            </p:extLst>
          </p:nvPr>
        </p:nvGraphicFramePr>
        <p:xfrm>
          <a:off x="652463" y="2324100"/>
          <a:ext cx="8043862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3" name="Bitmap Image" r:id="rId3" imgW="8980952" imgH="5657143" progId="Paint.Picture">
                  <p:embed/>
                </p:oleObj>
              </mc:Choice>
              <mc:Fallback>
                <p:oleObj name="Bitmap Image" r:id="rId3" imgW="8980952" imgH="56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2324100"/>
                        <a:ext cx="8043862" cy="3838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3312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925"/>
          </a:xfrm>
        </p:spPr>
        <p:txBody>
          <a:bodyPr/>
          <a:lstStyle/>
          <a:p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Step5: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定位动态语句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-DB2PD Dynamic History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00063" y="1095376"/>
            <a:ext cx="8501062" cy="78105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 eaLnBrk="0" hangingPunct="0">
              <a:buFont typeface="+mj-lt"/>
              <a:buAutoNum type="arabicPeriod"/>
            </a:pPr>
            <a:r>
              <a:rPr lang="zh-CN" altLang="zh-CN" sz="1600" dirty="0">
                <a:solidFill>
                  <a:schemeClr val="bg1"/>
                </a:solidFill>
              </a:rPr>
              <a:t>在</a:t>
            </a:r>
            <a:r>
              <a:rPr lang="en-US" altLang="zh-CN" sz="1600" dirty="0">
                <a:solidFill>
                  <a:schemeClr val="bg1"/>
                </a:solidFill>
              </a:rPr>
              <a:t>Dynamic</a:t>
            </a:r>
            <a:r>
              <a:rPr lang="zh-CN" altLang="zh-CN" sz="1600" dirty="0">
                <a:solidFill>
                  <a:schemeClr val="bg1"/>
                </a:solidFill>
              </a:rPr>
              <a:t>页面找到</a:t>
            </a:r>
            <a:r>
              <a:rPr lang="en-US" altLang="zh-CN" sz="1600" dirty="0" err="1">
                <a:solidFill>
                  <a:schemeClr val="bg1"/>
                </a:solidFill>
              </a:rPr>
              <a:t>AnchID</a:t>
            </a:r>
            <a:r>
              <a:rPr lang="zh-CN" altLang="zh-CN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 err="1">
                <a:solidFill>
                  <a:schemeClr val="bg1"/>
                </a:solidFill>
              </a:rPr>
              <a:t>StmtID</a:t>
            </a:r>
            <a:r>
              <a:rPr lang="zh-CN" altLang="zh-CN" sz="1600" dirty="0">
                <a:solidFill>
                  <a:schemeClr val="bg1"/>
                </a:solidFill>
              </a:rPr>
              <a:t>分别为</a:t>
            </a:r>
            <a:r>
              <a:rPr lang="en-US" altLang="zh-CN" sz="1600" dirty="0">
                <a:solidFill>
                  <a:schemeClr val="bg1"/>
                </a:solidFill>
              </a:rPr>
              <a:t>176</a:t>
            </a:r>
            <a:r>
              <a:rPr lang="zh-CN" altLang="zh-CN" sz="1600" dirty="0">
                <a:solidFill>
                  <a:schemeClr val="bg1"/>
                </a:solidFill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</a:rPr>
              <a:t>4</a:t>
            </a:r>
            <a:r>
              <a:rPr lang="zh-CN" altLang="zh-CN" sz="1600" dirty="0">
                <a:solidFill>
                  <a:schemeClr val="bg1"/>
                </a:solidFill>
              </a:rPr>
              <a:t>和</a:t>
            </a:r>
            <a:r>
              <a:rPr lang="en-US" altLang="zh-CN" sz="1600" dirty="0">
                <a:solidFill>
                  <a:schemeClr val="bg1"/>
                </a:solidFill>
              </a:rPr>
              <a:t>157</a:t>
            </a:r>
            <a:r>
              <a:rPr lang="zh-CN" altLang="zh-CN" sz="1600" dirty="0">
                <a:solidFill>
                  <a:schemeClr val="bg1"/>
                </a:solidFill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</a:rPr>
              <a:t>4</a:t>
            </a:r>
            <a:r>
              <a:rPr lang="zh-CN" altLang="zh-CN" sz="1600" dirty="0">
                <a:solidFill>
                  <a:schemeClr val="bg1"/>
                </a:solidFill>
              </a:rPr>
              <a:t>的语句，这样就找到产生死锁的原因了。</a:t>
            </a:r>
          </a:p>
          <a:p>
            <a:pPr eaLnBrk="0" hangingPunct="0"/>
            <a:endParaRPr lang="en-US" altLang="zh-CN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340107"/>
              </p:ext>
            </p:extLst>
          </p:nvPr>
        </p:nvGraphicFramePr>
        <p:xfrm>
          <a:off x="581025" y="2000250"/>
          <a:ext cx="824865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7" name="Bitmap Image" r:id="rId3" imgW="8980952" imgH="5619048" progId="Paint.Picture">
                  <p:embed/>
                </p:oleObj>
              </mc:Choice>
              <mc:Fallback>
                <p:oleObj name="Bitmap Image" r:id="rId3" imgW="8980952" imgH="56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2000250"/>
                        <a:ext cx="8248650" cy="421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471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53998"/>
          </a:xfrm>
        </p:spPr>
        <p:txBody>
          <a:bodyPr/>
          <a:lstStyle/>
          <a:p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抓取静态语句</a:t>
            </a:r>
            <a:endParaRPr lang="zh-CN" altLang="en-US" cap="none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7651" name="Text Placeholder 4"/>
          <p:cNvSpPr>
            <a:spLocks noGrp="1"/>
          </p:cNvSpPr>
          <p:nvPr>
            <p:ph type="body" idx="1"/>
          </p:nvPr>
        </p:nvSpPr>
        <p:spPr>
          <a:xfrm>
            <a:off x="722313" y="4129901"/>
            <a:ext cx="7772400" cy="276999"/>
          </a:xfrm>
        </p:spPr>
        <p:txBody>
          <a:bodyPr/>
          <a:lstStyle/>
          <a:p>
            <a:r>
              <a:rPr lang="en-US" altLang="zh-CN" dirty="0">
                <a:latin typeface="仿宋" pitchFamily="49" charset="-122"/>
                <a:ea typeface="仿宋" pitchFamily="49" charset="-122"/>
              </a:rPr>
              <a:t>d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b2pd 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诊断场景二</a:t>
            </a:r>
          </a:p>
        </p:txBody>
      </p:sp>
    </p:spTree>
    <p:extLst>
      <p:ext uri="{BB962C8B-B14F-4D97-AF65-F5344CB8AC3E}">
        <p14:creationId xmlns:p14="http://schemas.microsoft.com/office/powerpoint/2010/main" val="2218651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498"/>
          </a:xfrm>
        </p:spPr>
        <p:txBody>
          <a:bodyPr/>
          <a:lstStyle/>
          <a:p>
            <a:r>
              <a:rPr lang="zh-CN" altLang="zh-CN" dirty="0">
                <a:latin typeface="仿宋" pitchFamily="49" charset="-122"/>
                <a:ea typeface="仿宋" pitchFamily="49" charset="-122"/>
              </a:rPr>
              <a:t>测试</a:t>
            </a:r>
            <a:r>
              <a:rPr lang="zh-CN" altLang="zh-CN" dirty="0" smtClean="0">
                <a:latin typeface="仿宋" pitchFamily="49" charset="-122"/>
                <a:ea typeface="仿宋" pitchFamily="49" charset="-122"/>
              </a:rPr>
              <a:t>目的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与方案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1782026"/>
          </a:xfrm>
        </p:spPr>
        <p:txBody>
          <a:bodyPr/>
          <a:lstStyle/>
          <a:p>
            <a:r>
              <a:rPr lang="zh-CN" altLang="zh-CN" dirty="0" smtClean="0">
                <a:latin typeface="仿宋" pitchFamily="49" charset="-122"/>
                <a:ea typeface="仿宋" pitchFamily="49" charset="-122"/>
              </a:rPr>
              <a:t>测试目的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zh-CN" altLang="zh-CN" dirty="0">
                <a:latin typeface="仿宋" pitchFamily="49" charset="-122"/>
                <a:ea typeface="仿宋" pitchFamily="49" charset="-122"/>
              </a:rPr>
              <a:t>由于很多数据库问题需要抓取</a:t>
            </a:r>
            <a:r>
              <a:rPr lang="en-US" altLang="zh-CN" dirty="0">
                <a:latin typeface="仿宋" pitchFamily="49" charset="-122"/>
                <a:ea typeface="仿宋" pitchFamily="49" charset="-122"/>
              </a:rPr>
              <a:t>package</a:t>
            </a:r>
            <a:r>
              <a:rPr lang="zh-CN" altLang="zh-CN" dirty="0">
                <a:latin typeface="仿宋" pitchFamily="49" charset="-122"/>
                <a:ea typeface="仿宋" pitchFamily="49" charset="-122"/>
              </a:rPr>
              <a:t>中静态</a:t>
            </a:r>
            <a:r>
              <a:rPr lang="en-US" altLang="zh-CN" dirty="0" err="1">
                <a:latin typeface="仿宋" pitchFamily="49" charset="-122"/>
                <a:ea typeface="仿宋" pitchFamily="49" charset="-122"/>
              </a:rPr>
              <a:t>sql</a:t>
            </a:r>
            <a:r>
              <a:rPr lang="zh-CN" altLang="zh-CN" dirty="0">
                <a:latin typeface="仿宋" pitchFamily="49" charset="-122"/>
                <a:ea typeface="仿宋" pitchFamily="49" charset="-122"/>
              </a:rPr>
              <a:t>进行分析，该案例主要是测试</a:t>
            </a:r>
            <a:r>
              <a:rPr lang="en-US" altLang="zh-CN" dirty="0">
                <a:latin typeface="仿宋" pitchFamily="49" charset="-122"/>
                <a:ea typeface="仿宋" pitchFamily="49" charset="-122"/>
              </a:rPr>
              <a:t>db2pd</a:t>
            </a:r>
            <a:r>
              <a:rPr lang="zh-CN" altLang="zh-CN" dirty="0">
                <a:latin typeface="仿宋" pitchFamily="49" charset="-122"/>
                <a:ea typeface="仿宋" pitchFamily="49" charset="-122"/>
              </a:rPr>
              <a:t>功能包是否可以抓取静态语句。</a:t>
            </a:r>
            <a:endParaRPr lang="en-US" altLang="zh-CN" dirty="0">
              <a:latin typeface="仿宋" pitchFamily="49" charset="-122"/>
              <a:ea typeface="仿宋" pitchFamily="49" charset="-122"/>
            </a:endParaRPr>
          </a:p>
          <a:p>
            <a:r>
              <a:rPr lang="zh-CN" altLang="zh-CN" dirty="0" smtClean="0">
                <a:latin typeface="仿宋" pitchFamily="49" charset="-122"/>
                <a:ea typeface="仿宋" pitchFamily="49" charset="-122"/>
              </a:rPr>
              <a:t>测试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方案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zh-CN" altLang="zh-CN" dirty="0">
                <a:latin typeface="仿宋" pitchFamily="49" charset="-122"/>
                <a:ea typeface="仿宋" pitchFamily="49" charset="-122"/>
              </a:rPr>
              <a:t>用交易模拟程序发起交易（该程序是以</a:t>
            </a:r>
            <a:r>
              <a:rPr lang="en-US" altLang="zh-CN" dirty="0">
                <a:latin typeface="仿宋" pitchFamily="49" charset="-122"/>
                <a:ea typeface="仿宋" pitchFamily="49" charset="-122"/>
              </a:rPr>
              <a:t>package</a:t>
            </a:r>
            <a:r>
              <a:rPr lang="zh-CN" altLang="zh-CN" dirty="0">
                <a:latin typeface="仿宋" pitchFamily="49" charset="-122"/>
                <a:ea typeface="仿宋" pitchFamily="49" charset="-122"/>
              </a:rPr>
              <a:t>形式执行），看</a:t>
            </a:r>
            <a:r>
              <a:rPr lang="en-US" altLang="zh-CN" dirty="0" err="1">
                <a:latin typeface="仿宋" pitchFamily="49" charset="-122"/>
                <a:ea typeface="仿宋" pitchFamily="49" charset="-122"/>
              </a:rPr>
              <a:t>foglight</a:t>
            </a:r>
            <a:r>
              <a:rPr lang="zh-CN" altLang="zh-CN" dirty="0">
                <a:latin typeface="仿宋" pitchFamily="49" charset="-122"/>
                <a:ea typeface="仿宋" pitchFamily="49" charset="-122"/>
              </a:rPr>
              <a:t>的新功能页中是否会显示该</a:t>
            </a:r>
            <a:r>
              <a:rPr lang="en-US" altLang="zh-CN" dirty="0">
                <a:latin typeface="仿宋" pitchFamily="49" charset="-122"/>
                <a:ea typeface="仿宋" pitchFamily="49" charset="-122"/>
              </a:rPr>
              <a:t>package</a:t>
            </a:r>
            <a:r>
              <a:rPr lang="zh-CN" altLang="zh-CN" dirty="0">
                <a:latin typeface="仿宋" pitchFamily="49" charset="-122"/>
                <a:ea typeface="仿宋" pitchFamily="49" charset="-122"/>
              </a:rPr>
              <a:t>中的静态语句。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812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925"/>
          </a:xfrm>
        </p:spPr>
        <p:txBody>
          <a:bodyPr/>
          <a:lstStyle/>
          <a:p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特定时间段静态语句抓取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00063" y="971550"/>
            <a:ext cx="8501062" cy="12334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zh-CN" altLang="zh-CN" sz="1400" dirty="0">
                <a:solidFill>
                  <a:schemeClr val="bg1"/>
                </a:solidFill>
              </a:rPr>
              <a:t>发起</a:t>
            </a:r>
            <a:r>
              <a:rPr lang="en-US" altLang="zh-CN" sz="1400" dirty="0" err="1">
                <a:solidFill>
                  <a:schemeClr val="bg1"/>
                </a:solidFill>
              </a:rPr>
              <a:t>tt</a:t>
            </a:r>
            <a:r>
              <a:rPr lang="zh-CN" altLang="zh-CN" sz="1400" dirty="0">
                <a:solidFill>
                  <a:schemeClr val="bg1"/>
                </a:solidFill>
              </a:rPr>
              <a:t>程序，记录程序发起的时间；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zh-CN" sz="1400" dirty="0" smtClean="0">
                <a:solidFill>
                  <a:schemeClr val="bg1"/>
                </a:solidFill>
              </a:rPr>
              <a:t>在</a:t>
            </a:r>
            <a:r>
              <a:rPr lang="en-US" altLang="zh-CN" sz="1400" dirty="0" err="1">
                <a:solidFill>
                  <a:schemeClr val="bg1"/>
                </a:solidFill>
              </a:rPr>
              <a:t>foglight</a:t>
            </a:r>
            <a:r>
              <a:rPr lang="zh-CN" altLang="zh-CN" sz="1400" dirty="0">
                <a:solidFill>
                  <a:schemeClr val="bg1"/>
                </a:solidFill>
              </a:rPr>
              <a:t>页面中，时间区间选取发起程序的时间段，然后查看结果中是否有名字为</a:t>
            </a:r>
            <a:r>
              <a:rPr lang="en-US" altLang="zh-CN" sz="1400" dirty="0" err="1">
                <a:solidFill>
                  <a:schemeClr val="bg1"/>
                </a:solidFill>
              </a:rPr>
              <a:t>yjy</a:t>
            </a:r>
            <a:r>
              <a:rPr lang="zh-CN" altLang="zh-CN" sz="1400" dirty="0">
                <a:solidFill>
                  <a:schemeClr val="bg1"/>
                </a:solidFill>
              </a:rPr>
              <a:t>的程序，同时查看是否有该应用执行的语句或者在程序包中的段信息</a:t>
            </a:r>
            <a:r>
              <a:rPr lang="zh-CN" altLang="zh-CN" sz="1400" dirty="0" smtClean="0">
                <a:solidFill>
                  <a:schemeClr val="bg1"/>
                </a:solidFill>
              </a:rPr>
              <a:t>。</a:t>
            </a:r>
            <a:endParaRPr lang="zh-CN" altLang="zh-CN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zh-CN" sz="1400" dirty="0" smtClean="0">
                <a:solidFill>
                  <a:schemeClr val="bg1"/>
                </a:solidFill>
              </a:rPr>
              <a:t>可以</a:t>
            </a:r>
            <a:r>
              <a:rPr lang="zh-CN" altLang="zh-CN" sz="1400" dirty="0">
                <a:solidFill>
                  <a:schemeClr val="bg1"/>
                </a:solidFill>
              </a:rPr>
              <a:t>看到这个应用的</a:t>
            </a:r>
            <a:r>
              <a:rPr lang="en-US" altLang="zh-CN" sz="1400" dirty="0" err="1">
                <a:solidFill>
                  <a:schemeClr val="bg1"/>
                </a:solidFill>
              </a:rPr>
              <a:t>PackageSchema</a:t>
            </a:r>
            <a:r>
              <a:rPr lang="zh-CN" altLang="zh-CN" sz="1400" dirty="0">
                <a:solidFill>
                  <a:schemeClr val="bg1"/>
                </a:solidFill>
              </a:rPr>
              <a:t>、</a:t>
            </a:r>
            <a:r>
              <a:rPr lang="en-US" altLang="zh-CN" sz="1400" dirty="0" err="1">
                <a:solidFill>
                  <a:schemeClr val="bg1"/>
                </a:solidFill>
              </a:rPr>
              <a:t>PackageName</a:t>
            </a:r>
            <a:r>
              <a:rPr lang="zh-CN" altLang="zh-CN" sz="1400" dirty="0">
                <a:solidFill>
                  <a:schemeClr val="bg1"/>
                </a:solidFill>
              </a:rPr>
              <a:t>、</a:t>
            </a:r>
            <a:r>
              <a:rPr lang="en-US" altLang="zh-CN" sz="1400" dirty="0" err="1">
                <a:solidFill>
                  <a:schemeClr val="bg1"/>
                </a:solidFill>
              </a:rPr>
              <a:t>sqlType</a:t>
            </a:r>
            <a:r>
              <a:rPr lang="zh-CN" altLang="zh-CN" sz="1400" dirty="0">
                <a:solidFill>
                  <a:schemeClr val="bg1"/>
                </a:solidFill>
              </a:rPr>
              <a:t>、</a:t>
            </a:r>
            <a:r>
              <a:rPr lang="en-US" altLang="zh-CN" sz="1400" dirty="0" err="1">
                <a:solidFill>
                  <a:schemeClr val="bg1"/>
                </a:solidFill>
              </a:rPr>
              <a:t>StatmentType</a:t>
            </a:r>
            <a:r>
              <a:rPr lang="zh-CN" altLang="zh-CN" sz="1400" dirty="0">
                <a:solidFill>
                  <a:schemeClr val="bg1"/>
                </a:solidFill>
              </a:rPr>
              <a:t>、隔离级别、</a:t>
            </a:r>
            <a:r>
              <a:rPr lang="en-US" altLang="zh-CN" sz="1400" dirty="0">
                <a:solidFill>
                  <a:schemeClr val="bg1"/>
                </a:solidFill>
              </a:rPr>
              <a:t>Section Number</a:t>
            </a:r>
            <a:r>
              <a:rPr lang="zh-CN" altLang="zh-CN" sz="1400" dirty="0">
                <a:solidFill>
                  <a:schemeClr val="bg1"/>
                </a:solidFill>
              </a:rPr>
              <a:t>等信息。这些信息，可以用来定位问题。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830216"/>
              </p:ext>
            </p:extLst>
          </p:nvPr>
        </p:nvGraphicFramePr>
        <p:xfrm>
          <a:off x="571500" y="2333625"/>
          <a:ext cx="817245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55" name="Bitmap Image" r:id="rId3" imgW="8992855" imgH="5687219" progId="Paint.Picture">
                  <p:embed/>
                </p:oleObj>
              </mc:Choice>
              <mc:Fallback>
                <p:oleObj name="Bitmap Image" r:id="rId3" imgW="8992855" imgH="56872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33625"/>
                        <a:ext cx="8172450" cy="3990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030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553998"/>
          </a:xfrm>
        </p:spPr>
        <p:txBody>
          <a:bodyPr/>
          <a:lstStyle/>
          <a:p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分析详细运行时信息</a:t>
            </a:r>
            <a:endParaRPr lang="zh-CN" altLang="en-US" cap="none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7651" name="Text Placeholder 4"/>
          <p:cNvSpPr>
            <a:spLocks noGrp="1"/>
          </p:cNvSpPr>
          <p:nvPr>
            <p:ph type="body" idx="1"/>
          </p:nvPr>
        </p:nvSpPr>
        <p:spPr>
          <a:xfrm>
            <a:off x="722313" y="4129901"/>
            <a:ext cx="7772400" cy="276999"/>
          </a:xfrm>
        </p:spPr>
        <p:txBody>
          <a:bodyPr/>
          <a:lstStyle/>
          <a:p>
            <a:r>
              <a:rPr lang="en-US" altLang="zh-CN" dirty="0">
                <a:latin typeface="仿宋" pitchFamily="49" charset="-122"/>
                <a:ea typeface="仿宋" pitchFamily="49" charset="-122"/>
              </a:rPr>
              <a:t>d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b2pd 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诊断场景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三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74290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925"/>
          </a:xfrm>
        </p:spPr>
        <p:txBody>
          <a:bodyPr/>
          <a:lstStyle/>
          <a:p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特定时间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段详细运行时信息抓取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00063" y="971550"/>
            <a:ext cx="8501062" cy="12334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zh-CN" altLang="en-US" sz="1400" dirty="0">
                <a:solidFill>
                  <a:schemeClr val="bg1"/>
                </a:solidFill>
              </a:rPr>
              <a:t>显示</a:t>
            </a:r>
            <a:r>
              <a:rPr lang="en-US" altLang="zh-CN" sz="1400" dirty="0">
                <a:solidFill>
                  <a:schemeClr val="bg1"/>
                </a:solidFill>
              </a:rPr>
              <a:t>applications(</a:t>
            </a:r>
            <a:r>
              <a:rPr lang="zh-CN" altLang="en-US" sz="1400" dirty="0">
                <a:solidFill>
                  <a:schemeClr val="bg1"/>
                </a:solidFill>
              </a:rPr>
              <a:t>包括当前</a:t>
            </a:r>
            <a:r>
              <a:rPr lang="en-US" altLang="zh-CN" sz="1400" dirty="0">
                <a:solidFill>
                  <a:schemeClr val="bg1"/>
                </a:solidFill>
              </a:rPr>
              <a:t>UOW</a:t>
            </a:r>
            <a:r>
              <a:rPr lang="zh-CN" altLang="en-US" sz="1400" dirty="0">
                <a:solidFill>
                  <a:schemeClr val="bg1"/>
                </a:solidFill>
              </a:rPr>
              <a:t>正在执行的动态</a:t>
            </a:r>
            <a:r>
              <a:rPr lang="en-US" altLang="zh-CN" sz="1400" dirty="0">
                <a:solidFill>
                  <a:schemeClr val="bg1"/>
                </a:solidFill>
              </a:rPr>
              <a:t>SQL</a:t>
            </a:r>
            <a:r>
              <a:rPr lang="zh-CN" altLang="en-US" sz="1400" dirty="0">
                <a:solidFill>
                  <a:schemeClr val="bg1"/>
                </a:solidFill>
              </a:rPr>
              <a:t>语句</a:t>
            </a:r>
            <a:r>
              <a:rPr lang="en-US" altLang="zh-CN" sz="1400" dirty="0">
                <a:solidFill>
                  <a:schemeClr val="bg1"/>
                </a:solidFill>
              </a:rPr>
              <a:t>)</a:t>
            </a:r>
            <a:r>
              <a:rPr lang="zh-CN" altLang="zh-CN" sz="1400" dirty="0">
                <a:solidFill>
                  <a:schemeClr val="bg1"/>
                </a:solidFill>
              </a:rPr>
              <a:t>；</a:t>
            </a:r>
            <a:endParaRPr lang="zh-CN" altLang="zh-CN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zh-CN" sz="1400" dirty="0" smtClean="0">
                <a:solidFill>
                  <a:schemeClr val="bg1"/>
                </a:solidFill>
              </a:rPr>
              <a:t>在</a:t>
            </a:r>
            <a:r>
              <a:rPr lang="en-US" altLang="zh-CN" sz="1400" dirty="0" err="1">
                <a:solidFill>
                  <a:schemeClr val="bg1"/>
                </a:solidFill>
              </a:rPr>
              <a:t>foglight</a:t>
            </a:r>
            <a:r>
              <a:rPr lang="zh-CN" altLang="zh-CN" sz="1400" dirty="0">
                <a:solidFill>
                  <a:schemeClr val="bg1"/>
                </a:solidFill>
              </a:rPr>
              <a:t>页面中，时间区间选取发起程序的时间段，然后查看结果</a:t>
            </a:r>
            <a:r>
              <a:rPr lang="zh-CN" altLang="zh-CN" sz="1400" dirty="0" smtClean="0">
                <a:solidFill>
                  <a:schemeClr val="bg1"/>
                </a:solidFill>
              </a:rPr>
              <a:t>中</a:t>
            </a:r>
            <a:r>
              <a:rPr lang="en-US" altLang="zh-CN" sz="1400" dirty="0" smtClean="0">
                <a:solidFill>
                  <a:schemeClr val="bg1"/>
                </a:solidFill>
              </a:rPr>
              <a:t>Active Statements</a:t>
            </a:r>
            <a:r>
              <a:rPr lang="zh-CN" altLang="en-US" sz="1400" dirty="0">
                <a:solidFill>
                  <a:schemeClr val="bg1"/>
                </a:solidFill>
              </a:rPr>
              <a:t>不</a:t>
            </a:r>
            <a:r>
              <a:rPr lang="zh-CN" altLang="en-US" sz="1400" dirty="0" smtClean="0">
                <a:solidFill>
                  <a:schemeClr val="bg1"/>
                </a:solidFill>
              </a:rPr>
              <a:t>为</a:t>
            </a:r>
            <a:r>
              <a:rPr lang="en-US" altLang="zh-CN" sz="1400" dirty="0" smtClean="0">
                <a:solidFill>
                  <a:schemeClr val="bg1"/>
                </a:solidFill>
              </a:rPr>
              <a:t>N/A</a:t>
            </a:r>
            <a:r>
              <a:rPr lang="zh-CN" altLang="en-US" sz="1400" dirty="0" smtClean="0">
                <a:solidFill>
                  <a:schemeClr val="bg1"/>
                </a:solidFill>
              </a:rPr>
              <a:t>的记录</a:t>
            </a:r>
            <a:endParaRPr lang="zh-CN" altLang="zh-CN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zh-CN" sz="1400" dirty="0" smtClean="0">
                <a:solidFill>
                  <a:schemeClr val="bg1"/>
                </a:solidFill>
              </a:rPr>
              <a:t>可以</a:t>
            </a:r>
            <a:r>
              <a:rPr lang="zh-CN" altLang="zh-CN" sz="1400" dirty="0">
                <a:solidFill>
                  <a:schemeClr val="bg1"/>
                </a:solidFill>
              </a:rPr>
              <a:t>看到这个应用的</a:t>
            </a:r>
            <a:r>
              <a:rPr lang="en-US" altLang="zh-CN" sz="1400" dirty="0" err="1">
                <a:solidFill>
                  <a:schemeClr val="bg1"/>
                </a:solidFill>
              </a:rPr>
              <a:t>PackageSchema</a:t>
            </a:r>
            <a:r>
              <a:rPr lang="zh-CN" altLang="zh-CN" sz="1400" dirty="0">
                <a:solidFill>
                  <a:schemeClr val="bg1"/>
                </a:solidFill>
              </a:rPr>
              <a:t>、</a:t>
            </a:r>
            <a:r>
              <a:rPr lang="en-US" altLang="zh-CN" sz="1400" dirty="0" err="1">
                <a:solidFill>
                  <a:schemeClr val="bg1"/>
                </a:solidFill>
              </a:rPr>
              <a:t>PackageName</a:t>
            </a:r>
            <a:r>
              <a:rPr lang="zh-CN" altLang="zh-CN" sz="1400" dirty="0">
                <a:solidFill>
                  <a:schemeClr val="bg1"/>
                </a:solidFill>
              </a:rPr>
              <a:t>、</a:t>
            </a:r>
            <a:r>
              <a:rPr lang="en-US" altLang="zh-CN" sz="1400" dirty="0" err="1">
                <a:solidFill>
                  <a:schemeClr val="bg1"/>
                </a:solidFill>
              </a:rPr>
              <a:t>sqlType</a:t>
            </a:r>
            <a:r>
              <a:rPr lang="zh-CN" altLang="zh-CN" sz="1400" dirty="0">
                <a:solidFill>
                  <a:schemeClr val="bg1"/>
                </a:solidFill>
              </a:rPr>
              <a:t>、</a:t>
            </a:r>
            <a:r>
              <a:rPr lang="en-US" altLang="zh-CN" sz="1400" dirty="0" err="1">
                <a:solidFill>
                  <a:schemeClr val="bg1"/>
                </a:solidFill>
              </a:rPr>
              <a:t>StatmentType</a:t>
            </a:r>
            <a:r>
              <a:rPr lang="zh-CN" altLang="zh-CN" sz="1400" dirty="0">
                <a:solidFill>
                  <a:schemeClr val="bg1"/>
                </a:solidFill>
              </a:rPr>
              <a:t>、隔离级别、</a:t>
            </a:r>
            <a:r>
              <a:rPr lang="en-US" altLang="zh-CN" sz="1400" dirty="0">
                <a:solidFill>
                  <a:schemeClr val="bg1"/>
                </a:solidFill>
              </a:rPr>
              <a:t>Section Number</a:t>
            </a:r>
            <a:r>
              <a:rPr lang="zh-CN" altLang="zh-CN" sz="1400" dirty="0">
                <a:solidFill>
                  <a:schemeClr val="bg1"/>
                </a:solidFill>
              </a:rPr>
              <a:t>等信息。这些信息，可以用来定位问题。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3" y="2268102"/>
            <a:ext cx="8281330" cy="411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196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925"/>
          </a:xfrm>
        </p:spPr>
        <p:txBody>
          <a:bodyPr/>
          <a:lstStyle/>
          <a:p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特定时间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段应用的运行记录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00063" y="971550"/>
            <a:ext cx="8501062" cy="12334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chemeClr val="bg1"/>
                </a:solidFill>
              </a:rPr>
              <a:t>通过点击</a:t>
            </a:r>
            <a:r>
              <a:rPr lang="en-US" altLang="zh-CN" sz="1400" dirty="0" smtClean="0">
                <a:solidFill>
                  <a:schemeClr val="bg1"/>
                </a:solidFill>
              </a:rPr>
              <a:t>DB2PD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AppInfo</a:t>
            </a:r>
            <a:r>
              <a:rPr lang="zh-CN" altLang="zh-CN" sz="1400" dirty="0" smtClean="0">
                <a:solidFill>
                  <a:schemeClr val="bg1"/>
                </a:solidFill>
              </a:rPr>
              <a:t>页面</a:t>
            </a:r>
            <a:r>
              <a:rPr lang="zh-CN" altLang="en-US" sz="1400" dirty="0" smtClean="0">
                <a:solidFill>
                  <a:schemeClr val="bg1"/>
                </a:solidFill>
              </a:rPr>
              <a:t>中的</a:t>
            </a:r>
            <a:r>
              <a:rPr lang="en-US" altLang="zh-CN" sz="1400" dirty="0" smtClean="0">
                <a:solidFill>
                  <a:schemeClr val="bg1"/>
                </a:solidFill>
              </a:rPr>
              <a:t>address</a:t>
            </a:r>
            <a:r>
              <a:rPr lang="zh-CN" altLang="zh-CN" sz="1400" dirty="0" smtClean="0">
                <a:solidFill>
                  <a:schemeClr val="bg1"/>
                </a:solidFill>
              </a:rPr>
              <a:t>，</a:t>
            </a:r>
            <a:r>
              <a:rPr lang="zh-CN" altLang="en-US" sz="1400" dirty="0" smtClean="0">
                <a:solidFill>
                  <a:schemeClr val="bg1"/>
                </a:solidFill>
              </a:rPr>
              <a:t>可以跟踪该</a:t>
            </a:r>
            <a:r>
              <a:rPr lang="en-US" altLang="zh-CN" sz="1400" dirty="0" smtClean="0">
                <a:solidFill>
                  <a:schemeClr val="bg1"/>
                </a:solidFill>
              </a:rPr>
              <a:t>Application</a:t>
            </a:r>
            <a:r>
              <a:rPr lang="zh-CN" altLang="en-US" sz="1400" dirty="0" smtClean="0">
                <a:solidFill>
                  <a:schemeClr val="bg1"/>
                </a:solidFill>
              </a:rPr>
              <a:t>历史运行记录，分析其占用的资源等，如下图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400" dirty="0" smtClean="0">
                <a:solidFill>
                  <a:schemeClr val="bg1"/>
                </a:solidFill>
              </a:rPr>
              <a:t>可以跟踪</a:t>
            </a:r>
            <a:r>
              <a:rPr lang="en-US" altLang="zh-CN" sz="1400" dirty="0" smtClean="0">
                <a:solidFill>
                  <a:schemeClr val="bg1"/>
                </a:solidFill>
              </a:rPr>
              <a:t>Application</a:t>
            </a:r>
            <a:r>
              <a:rPr lang="zh-CN" altLang="en-US" sz="1400" dirty="0" smtClean="0">
                <a:solidFill>
                  <a:schemeClr val="bg1"/>
                </a:solidFill>
              </a:rPr>
              <a:t>在历史时间段的运行细节</a:t>
            </a:r>
            <a:endParaRPr lang="zh-CN" altLang="zh-CN" sz="1400" dirty="0">
              <a:solidFill>
                <a:schemeClr val="bg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3" y="2205039"/>
            <a:ext cx="8234034" cy="414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708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zh-CN" altLang="en-US" sz="4000" dirty="0" smtClean="0">
                <a:latin typeface="仿宋" pitchFamily="49" charset="-122"/>
                <a:ea typeface="仿宋" pitchFamily="49" charset="-122"/>
              </a:rPr>
              <a:t>结束语</a:t>
            </a:r>
            <a:endParaRPr lang="en-US" altLang="zh-CN" sz="2400" dirty="0" smtClean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928688" y="1908175"/>
            <a:ext cx="2170112" cy="4035425"/>
            <a:chOff x="720" y="1296"/>
            <a:chExt cx="1367" cy="2542"/>
          </a:xfrm>
        </p:grpSpPr>
        <p:sp>
          <p:nvSpPr>
            <p:cNvPr id="2563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7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8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5639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5642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64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4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4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4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64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</a:rPr>
                <a:t>1</a:t>
              </a:r>
              <a:endParaRPr lang="en-US" altLang="zh-CN"/>
            </a:p>
          </p:txBody>
        </p:sp>
        <p:sp>
          <p:nvSpPr>
            <p:cNvPr id="25641" name="Text Box 17"/>
            <p:cNvSpPr txBox="1">
              <a:spLocks noChangeArrowheads="1"/>
            </p:cNvSpPr>
            <p:nvPr/>
          </p:nvSpPr>
          <p:spPr bwMode="gray">
            <a:xfrm>
              <a:off x="768" y="1714"/>
              <a:ext cx="1296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600" dirty="0" smtClean="0"/>
                <a:t>业界唯一一款针对</a:t>
              </a:r>
              <a:r>
                <a:rPr lang="en-US" altLang="zh-CN" sz="1600" dirty="0" smtClean="0"/>
                <a:t>DB2PD</a:t>
              </a:r>
              <a:r>
                <a:rPr lang="zh-CN" altLang="en-US" sz="1600" dirty="0" smtClean="0"/>
                <a:t>工具的</a:t>
              </a:r>
              <a:r>
                <a:rPr lang="zh-CN" altLang="en-US" sz="1600" dirty="0"/>
                <a:t>最专业</a:t>
              </a:r>
              <a:r>
                <a:rPr lang="zh-CN" altLang="en-US" sz="1600" dirty="0" smtClean="0"/>
                <a:t>的历史监控和诊断系统</a:t>
              </a:r>
              <a:endParaRPr lang="en-US" altLang="zh-CN" sz="1600" dirty="0"/>
            </a:p>
            <a:p>
              <a:pPr eaLnBrk="1" hangingPunct="1"/>
              <a:r>
                <a:rPr lang="zh-CN" altLang="en-US" sz="1600" dirty="0" smtClean="0"/>
                <a:t>集中于故障时刻最细节的数据，洞察数据库的所有活动</a:t>
              </a:r>
              <a:endParaRPr lang="en-US" altLang="zh-CN" sz="1600" dirty="0"/>
            </a:p>
          </p:txBody>
        </p:sp>
      </p:grpSp>
      <p:grpSp>
        <p:nvGrpSpPr>
          <p:cNvPr id="25604" name="Group 18"/>
          <p:cNvGrpSpPr>
            <a:grpSpLocks/>
          </p:cNvGrpSpPr>
          <p:nvPr/>
        </p:nvGrpSpPr>
        <p:grpSpPr bwMode="auto">
          <a:xfrm>
            <a:off x="3581400" y="1908175"/>
            <a:ext cx="2205038" cy="4035425"/>
            <a:chOff x="2208" y="1296"/>
            <a:chExt cx="1389" cy="2542"/>
          </a:xfrm>
        </p:grpSpPr>
        <p:sp>
          <p:nvSpPr>
            <p:cNvPr id="25620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1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68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2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3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4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625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26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27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28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29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</a:rPr>
                <a:t>2</a:t>
              </a:r>
              <a:endParaRPr lang="en-US" altLang="zh-CN"/>
            </a:p>
          </p:txBody>
        </p:sp>
        <p:sp>
          <p:nvSpPr>
            <p:cNvPr id="25630" name="Text Box 29"/>
            <p:cNvSpPr txBox="1">
              <a:spLocks noChangeArrowheads="1"/>
            </p:cNvSpPr>
            <p:nvPr/>
          </p:nvSpPr>
          <p:spPr bwMode="gray">
            <a:xfrm>
              <a:off x="2256" y="1726"/>
              <a:ext cx="1296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600" dirty="0"/>
                <a:t>便捷的监控时间范围设定， 邮件和报告生成配置，以利于用户查看完整重要</a:t>
              </a:r>
              <a:r>
                <a:rPr lang="zh-CN" altLang="en-US" sz="1600" dirty="0" smtClean="0"/>
                <a:t>的</a:t>
              </a:r>
              <a:r>
                <a:rPr lang="en-US" altLang="zh-CN" sz="1600" dirty="0" smtClean="0"/>
                <a:t>DB2PD</a:t>
              </a:r>
              <a:r>
                <a:rPr lang="zh-CN" altLang="en-US" sz="1600" dirty="0" smtClean="0"/>
                <a:t>数据</a:t>
              </a:r>
              <a:r>
                <a:rPr lang="zh-CN" altLang="en-US" sz="1600" dirty="0"/>
                <a:t>。</a:t>
              </a:r>
              <a:endParaRPr lang="en-US" altLang="zh-CN" sz="1600" dirty="0"/>
            </a:p>
            <a:p>
              <a:pPr eaLnBrk="1" hangingPunct="1"/>
              <a:endParaRPr lang="en-US" altLang="zh-CN" sz="1600" dirty="0"/>
            </a:p>
            <a:p>
              <a:pPr eaLnBrk="1" hangingPunct="1"/>
              <a:r>
                <a:rPr lang="zh-CN" altLang="en-US" sz="1600" dirty="0"/>
                <a:t>并在紧急情况下及时采取行动</a:t>
              </a:r>
              <a:endParaRPr lang="en-US" altLang="zh-CN" sz="1600" dirty="0"/>
            </a:p>
          </p:txBody>
        </p:sp>
        <p:sp>
          <p:nvSpPr>
            <p:cNvPr id="25631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32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605" name="Group 32"/>
          <p:cNvGrpSpPr>
            <a:grpSpLocks/>
          </p:cNvGrpSpPr>
          <p:nvPr/>
        </p:nvGrpSpPr>
        <p:grpSpPr bwMode="auto">
          <a:xfrm>
            <a:off x="6188075" y="1908175"/>
            <a:ext cx="2170113" cy="4035425"/>
            <a:chOff x="3692" y="1296"/>
            <a:chExt cx="1367" cy="2542"/>
          </a:xfrm>
        </p:grpSpPr>
        <p:sp>
          <p:nvSpPr>
            <p:cNvPr id="25606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07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08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09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5610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5615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25616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17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18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19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5611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</a:rPr>
                <a:t>3</a:t>
              </a:r>
              <a:endParaRPr lang="en-US" altLang="zh-CN"/>
            </a:p>
          </p:txBody>
        </p:sp>
        <p:sp>
          <p:nvSpPr>
            <p:cNvPr id="25612" name="Text Box 44"/>
            <p:cNvSpPr txBox="1">
              <a:spLocks noChangeArrowheads="1"/>
            </p:cNvSpPr>
            <p:nvPr/>
          </p:nvSpPr>
          <p:spPr bwMode="gray">
            <a:xfrm>
              <a:off x="3744" y="1745"/>
              <a:ext cx="1296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600"/>
                <a:t>默认之外，所有的视图和展现都可以让客户根据业务需求来自己设定</a:t>
              </a:r>
              <a:r>
                <a:rPr lang="en-US" altLang="zh-CN" sz="1600"/>
                <a:t>.</a:t>
              </a:r>
            </a:p>
            <a:p>
              <a:pPr eaLnBrk="1" hangingPunct="1"/>
              <a:endParaRPr lang="en-US" altLang="zh-CN" sz="1600"/>
            </a:p>
            <a:p>
              <a:pPr eaLnBrk="1" hangingPunct="1"/>
              <a:r>
                <a:rPr lang="zh-CN" altLang="en-US" sz="1600"/>
                <a:t>针对不同的监控目标数据， 通常选择最好的表示展现方式</a:t>
              </a:r>
              <a:endParaRPr lang="en-US" altLang="zh-CN" sz="1600"/>
            </a:p>
          </p:txBody>
        </p:sp>
        <p:sp>
          <p:nvSpPr>
            <p:cNvPr id="2561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1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09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498"/>
          </a:xfrm>
        </p:spPr>
        <p:txBody>
          <a:bodyPr/>
          <a:lstStyle/>
          <a:p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Db2pd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命令工具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361194"/>
          </a:xfrm>
        </p:spPr>
        <p:txBody>
          <a:bodyPr/>
          <a:lstStyle/>
          <a:p>
            <a:r>
              <a:rPr lang="zh-CN" altLang="en-US" dirty="0">
                <a:latin typeface="仿宋" pitchFamily="49" charset="-122"/>
                <a:ea typeface="仿宋" pitchFamily="49" charset="-122"/>
              </a:rPr>
              <a:t>背景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Db2pd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是一个新的实用程序，可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用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来从正在运行的 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DB2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实例或数据库检索统计信息。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该技术来自于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Informix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的</a:t>
            </a:r>
            <a:r>
              <a:rPr lang="en-US" altLang="zh-CN" dirty="0" err="1" smtClean="0">
                <a:latin typeface="仿宋" pitchFamily="49" charset="-122"/>
                <a:ea typeface="仿宋" pitchFamily="49" charset="-122"/>
              </a:rPr>
              <a:t>onstat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实用程序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支持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DB2 V8.2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以上版本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该工具不需要任何锁存器或使用任何引擎资源，因此检索速度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更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快，并不争用引擎资源</a:t>
            </a: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 marL="228600" lvl="1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该工具提供大量有用信息，帮助进行故障诊断与问题定位，性能提高和应用程序开发设计，包括：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zh-CN" altLang="en-US" dirty="0">
                <a:latin typeface="仿宋" pitchFamily="49" charset="-122"/>
                <a:ea typeface="仿宋" pitchFamily="49" charset="-122"/>
              </a:rPr>
              <a:t>操作系统、</a:t>
            </a:r>
            <a:r>
              <a:rPr lang="en-US" altLang="zh-CN" dirty="0">
                <a:latin typeface="仿宋" pitchFamily="49" charset="-122"/>
                <a:ea typeface="仿宋" pitchFamily="49" charset="-122"/>
              </a:rPr>
              <a:t>DBM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和</a:t>
            </a:r>
            <a:r>
              <a:rPr lang="en-US" altLang="zh-CN" dirty="0">
                <a:latin typeface="仿宋" pitchFamily="49" charset="-122"/>
                <a:ea typeface="仿宋" pitchFamily="49" charset="-122"/>
              </a:rPr>
              <a:t>DB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配置参数</a:t>
            </a:r>
            <a:endParaRPr lang="en-US" altLang="zh-CN" dirty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en-US" altLang="zh-CN" dirty="0" err="1">
                <a:latin typeface="仿宋" pitchFamily="49" charset="-122"/>
                <a:ea typeface="仿宋" pitchFamily="49" charset="-122"/>
              </a:rPr>
              <a:t>Lock,bufferPool,Tablespace,Container</a:t>
            </a:r>
            <a:endParaRPr lang="en-US" altLang="zh-CN" dirty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en-US" altLang="zh-CN" dirty="0">
                <a:latin typeface="仿宋" pitchFamily="49" charset="-122"/>
                <a:ea typeface="仿宋" pitchFamily="49" charset="-122"/>
              </a:rPr>
              <a:t>Dynamic SQL</a:t>
            </a:r>
          </a:p>
          <a:p>
            <a:pPr lvl="1"/>
            <a:r>
              <a:rPr lang="en-US" altLang="zh-CN" dirty="0">
                <a:latin typeface="仿宋" pitchFamily="49" charset="-122"/>
                <a:ea typeface="仿宋" pitchFamily="49" charset="-122"/>
              </a:rPr>
              <a:t>Agent</a:t>
            </a:r>
          </a:p>
          <a:p>
            <a:pPr lvl="1"/>
            <a:r>
              <a:rPr lang="en-US" altLang="zh-CN" dirty="0" err="1">
                <a:latin typeface="仿宋" pitchFamily="49" charset="-122"/>
                <a:ea typeface="仿宋" pitchFamily="49" charset="-122"/>
              </a:rPr>
              <a:t>Application,Transaction</a:t>
            </a:r>
            <a:endParaRPr lang="en-US" altLang="zh-CN" dirty="0">
              <a:latin typeface="仿宋" pitchFamily="49" charset="-122"/>
              <a:ea typeface="仿宋" pitchFamily="49" charset="-122"/>
            </a:endParaRPr>
          </a:p>
          <a:p>
            <a:pPr lvl="1"/>
            <a:r>
              <a:rPr lang="en-US" altLang="zh-CN" dirty="0">
                <a:latin typeface="仿宋" pitchFamily="49" charset="-122"/>
                <a:ea typeface="仿宋" pitchFamily="49" charset="-122"/>
              </a:rPr>
              <a:t>Memory </a:t>
            </a:r>
          </a:p>
        </p:txBody>
      </p:sp>
    </p:spTree>
    <p:extLst>
      <p:ext uri="{BB962C8B-B14F-4D97-AF65-F5344CB8AC3E}">
        <p14:creationId xmlns:p14="http://schemas.microsoft.com/office/powerpoint/2010/main" val="882688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498"/>
          </a:xfrm>
        </p:spPr>
        <p:txBody>
          <a:bodyPr/>
          <a:lstStyle/>
          <a:p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Db2pd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命令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工具</a:t>
            </a:r>
            <a:endParaRPr lang="zh-CN" altLang="en-US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47763"/>
            <a:ext cx="832485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341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415498"/>
          </a:xfrm>
        </p:spPr>
        <p:txBody>
          <a:bodyPr/>
          <a:lstStyle/>
          <a:p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Db2pd</a:t>
            </a:r>
            <a:r>
              <a:rPr lang="zh-CN" altLang="en-US" dirty="0">
                <a:latin typeface="仿宋" pitchFamily="49" charset="-122"/>
                <a:ea typeface="仿宋" pitchFamily="49" charset="-122"/>
              </a:rPr>
              <a:t>命令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工具</a:t>
            </a:r>
            <a:endParaRPr lang="zh-CN" altLang="en-US" dirty="0"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57363"/>
            <a:ext cx="82391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899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311328" cy="443198"/>
          </a:xfrm>
        </p:spPr>
        <p:txBody>
          <a:bodyPr/>
          <a:lstStyle/>
          <a:p>
            <a:r>
              <a:rPr lang="zh-CN" altLang="en-US" sz="3200" dirty="0" smtClean="0">
                <a:latin typeface="仿宋" pitchFamily="49" charset="-122"/>
                <a:ea typeface="仿宋" pitchFamily="49" charset="-122"/>
              </a:rPr>
              <a:t>定制</a:t>
            </a:r>
            <a:r>
              <a:rPr lang="zh-CN" altLang="en-US" sz="3200" dirty="0">
                <a:latin typeface="仿宋" pitchFamily="49" charset="-122"/>
                <a:ea typeface="仿宋" pitchFamily="49" charset="-122"/>
              </a:rPr>
              <a:t>个性化的</a:t>
            </a:r>
            <a:r>
              <a:rPr lang="en-US" altLang="zh-CN" sz="3200" dirty="0">
                <a:latin typeface="仿宋" pitchFamily="49" charset="-122"/>
                <a:ea typeface="仿宋" pitchFamily="49" charset="-122"/>
              </a:rPr>
              <a:t>db2pd monitor agent</a:t>
            </a:r>
            <a:r>
              <a:rPr lang="zh-CN" altLang="en-US" sz="3200" dirty="0">
                <a:latin typeface="仿宋" pitchFamily="49" charset="-122"/>
                <a:ea typeface="仿宋" pitchFamily="49" charset="-122"/>
              </a:rPr>
              <a:t>监控</a:t>
            </a:r>
            <a:endParaRPr lang="zh-CN" altLang="en-US" sz="3200" cap="none" dirty="0" smtClean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7651" name="Text Placeholder 4"/>
          <p:cNvSpPr>
            <a:spLocks noGrp="1"/>
          </p:cNvSpPr>
          <p:nvPr>
            <p:ph type="body" idx="1"/>
          </p:nvPr>
        </p:nvSpPr>
        <p:spPr>
          <a:xfrm>
            <a:off x="722313" y="4129901"/>
            <a:ext cx="7772400" cy="276999"/>
          </a:xfrm>
        </p:spPr>
        <p:txBody>
          <a:bodyPr/>
          <a:lstStyle/>
          <a:p>
            <a:r>
              <a:rPr lang="zh-CN" altLang="en-US" dirty="0">
                <a:latin typeface="仿宋" pitchFamily="49" charset="-122"/>
                <a:ea typeface="仿宋" pitchFamily="49" charset="-122"/>
              </a:rPr>
              <a:t>鞋子合不合脚，只有自己知道</a:t>
            </a:r>
            <a:endParaRPr lang="zh-CN" altLang="en-US" dirty="0" smtClean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835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介绍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: db2pd Agent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8813" y="1066800"/>
            <a:ext cx="7627937" cy="5095177"/>
          </a:xfrm>
        </p:spPr>
        <p:txBody>
          <a:bodyPr/>
          <a:lstStyle/>
          <a:p>
            <a:pPr marL="495300" lvl="2" indent="-34290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定制个性化的</a:t>
            </a:r>
            <a:r>
              <a:rPr lang="en-US" altLang="zh-CN" sz="2000" dirty="0">
                <a:latin typeface="仿宋" pitchFamily="49" charset="-122"/>
                <a:ea typeface="仿宋" pitchFamily="49" charset="-122"/>
              </a:rPr>
              <a:t>db2pd monitor agent</a:t>
            </a: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监控</a:t>
            </a:r>
            <a:endParaRPr lang="en-US" altLang="zh-CN" sz="2000" dirty="0">
              <a:latin typeface="仿宋" pitchFamily="49" charset="-122"/>
              <a:ea typeface="仿宋" pitchFamily="49" charset="-122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zh-CN" altLang="en-US" sz="1400" dirty="0">
                <a:latin typeface="仿宋" pitchFamily="49" charset="-122"/>
                <a:ea typeface="仿宋" pitchFamily="49" charset="-122"/>
              </a:rPr>
              <a:t>纯</a:t>
            </a:r>
            <a:r>
              <a:rPr lang="en-US" altLang="zh-CN" sz="1400" dirty="0">
                <a:latin typeface="仿宋" pitchFamily="49" charset="-122"/>
                <a:ea typeface="仿宋" pitchFamily="49" charset="-122"/>
              </a:rPr>
              <a:t>Java</a:t>
            </a:r>
            <a:r>
              <a:rPr lang="zh-CN" altLang="en-US" sz="1400" dirty="0">
                <a:latin typeface="仿宋" pitchFamily="49" charset="-122"/>
                <a:ea typeface="仿宋" pitchFamily="49" charset="-122"/>
              </a:rPr>
              <a:t>代码开发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zh-CN" altLang="en-US" sz="1400" dirty="0">
                <a:latin typeface="仿宋" pitchFamily="49" charset="-122"/>
                <a:ea typeface="仿宋" pitchFamily="49" charset="-122"/>
              </a:rPr>
              <a:t>定制的客户化功能和界面</a:t>
            </a:r>
            <a:endParaRPr lang="en-US" altLang="zh-CN" sz="1400" dirty="0">
              <a:latin typeface="仿宋" pitchFamily="49" charset="-122"/>
              <a:ea typeface="仿宋" pitchFamily="49" charset="-122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zh-CN" altLang="en-US" sz="1400" dirty="0">
                <a:latin typeface="仿宋" pitchFamily="49" charset="-122"/>
                <a:ea typeface="仿宋" pitchFamily="49" charset="-122"/>
              </a:rPr>
              <a:t>变即时监控工具为历史诊断工具</a:t>
            </a:r>
            <a:endParaRPr lang="en-US" altLang="zh-CN" sz="1400" dirty="0">
              <a:latin typeface="仿宋" pitchFamily="49" charset="-122"/>
              <a:ea typeface="仿宋" pitchFamily="49" charset="-122"/>
            </a:endParaRPr>
          </a:p>
          <a:p>
            <a:pPr marL="495300" indent="-342900">
              <a:lnSpc>
                <a:spcPct val="80000"/>
              </a:lnSpc>
              <a:buFont typeface="Wingdings" pitchFamily="2" charset="2"/>
              <a:buChar char="l"/>
              <a:defRPr/>
            </a:pP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Db2pd 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Agent 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是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基于</a:t>
            </a: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>db2pd </a:t>
            </a:r>
            <a:r>
              <a:rPr lang="zh-CN" altLang="en-US" dirty="0" smtClean="0">
                <a:latin typeface="仿宋" pitchFamily="49" charset="-122"/>
                <a:ea typeface="仿宋" pitchFamily="49" charset="-122"/>
              </a:rPr>
              <a:t>工具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监控</a:t>
            </a: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db2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系统的一个组件模块，可以监控如下的目标对象</a:t>
            </a: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: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CN" sz="1400" dirty="0" smtClean="0">
                <a:latin typeface="仿宋" pitchFamily="49" charset="-122"/>
                <a:ea typeface="仿宋" pitchFamily="49" charset="-122"/>
              </a:rPr>
              <a:t>Locks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CN" sz="1400" dirty="0" smtClean="0">
                <a:latin typeface="仿宋" pitchFamily="49" charset="-122"/>
                <a:ea typeface="仿宋" pitchFamily="49" charset="-122"/>
              </a:rPr>
              <a:t>Applications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CN" sz="1400" dirty="0" smtClean="0">
                <a:latin typeface="仿宋" pitchFamily="49" charset="-122"/>
                <a:ea typeface="仿宋" pitchFamily="49" charset="-122"/>
              </a:rPr>
              <a:t>Dynamic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CN" sz="1400" dirty="0" smtClean="0">
                <a:latin typeface="仿宋" pitchFamily="49" charset="-122"/>
                <a:ea typeface="仿宋" pitchFamily="49" charset="-122"/>
              </a:rPr>
              <a:t>Transactions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CN" sz="1400" dirty="0" err="1" smtClean="0">
                <a:latin typeface="仿宋" pitchFamily="49" charset="-122"/>
                <a:ea typeface="仿宋" pitchFamily="49" charset="-122"/>
              </a:rPr>
              <a:t>AppInfo</a:t>
            </a:r>
            <a:endParaRPr lang="en-US" altLang="zh-CN" sz="1400" dirty="0" smtClean="0">
              <a:latin typeface="仿宋" pitchFamily="49" charset="-122"/>
              <a:ea typeface="仿宋" pitchFamily="49" charset="-122"/>
            </a:endParaRPr>
          </a:p>
          <a:p>
            <a:pPr marL="495300" lvl="2" indent="-34290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其命令行原型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为</a:t>
            </a:r>
            <a:endParaRPr lang="en-US" altLang="zh-CN" sz="2000" dirty="0" smtClean="0">
              <a:latin typeface="仿宋" pitchFamily="49" charset="-122"/>
              <a:ea typeface="仿宋" pitchFamily="49" charset="-122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altLang="zh-CN" sz="1400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 db2pd -</a:t>
            </a:r>
            <a:r>
              <a:rPr lang="en-US" altLang="zh-CN" sz="1400" dirty="0" err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db</a:t>
            </a:r>
            <a:r>
              <a:rPr lang="en-US" altLang="zh-CN" sz="1400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 $database -locks -transactions -applications -dynamic -</a:t>
            </a:r>
            <a:r>
              <a:rPr lang="en-US" altLang="zh-CN" sz="1400" dirty="0" err="1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apinfo</a:t>
            </a:r>
            <a:endParaRPr lang="en-US" altLang="zh-CN" sz="1400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  <a:p>
            <a:pPr marL="495300" lvl="1" indent="-342900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l"/>
              <a:defRPr/>
            </a:pP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系统会定时调用命令行，并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分析其输出</a:t>
            </a: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，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格式化并</a:t>
            </a: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传给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服务器，</a:t>
            </a:r>
            <a:r>
              <a:rPr lang="en-US" altLang="zh-CN" sz="2000" dirty="0" smtClean="0">
                <a:latin typeface="仿宋" pitchFamily="49" charset="-122"/>
                <a:ea typeface="仿宋" pitchFamily="49" charset="-122"/>
              </a:rPr>
              <a:t>FMS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会</a:t>
            </a: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保留每个监控对象历史性能指标， 用来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指示</a:t>
            </a: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当前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系统的</a:t>
            </a: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运行状态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，实现</a:t>
            </a:r>
            <a:r>
              <a:rPr lang="zh-CN" altLang="en-US" sz="2000" dirty="0">
                <a:latin typeface="仿宋" pitchFamily="49" charset="-122"/>
                <a:ea typeface="仿宋" pitchFamily="49" charset="-122"/>
              </a:rPr>
              <a:t>故障诊断与问题</a:t>
            </a:r>
            <a:r>
              <a:rPr lang="zh-CN" altLang="en-US" sz="2000" dirty="0" smtClean="0">
                <a:latin typeface="仿宋" pitchFamily="49" charset="-122"/>
                <a:ea typeface="仿宋" pitchFamily="49" charset="-122"/>
              </a:rPr>
              <a:t>定位的目的。</a:t>
            </a:r>
            <a:endParaRPr lang="en-US" altLang="zh-CN" sz="2000" dirty="0">
              <a:latin typeface="仿宋" pitchFamily="49" charset="-122"/>
              <a:ea typeface="仿宋" pitchFamily="49" charset="-122"/>
            </a:endParaRPr>
          </a:p>
          <a:p>
            <a:pPr marL="360000" lvl="1">
              <a:lnSpc>
                <a:spcPct val="80000"/>
              </a:lnSpc>
              <a:buFontTx/>
              <a:buNone/>
              <a:defRPr/>
            </a:pPr>
            <a:endParaRPr lang="en-US" altLang="zh-CN" sz="1600" dirty="0" smtClean="0">
              <a:latin typeface="仿宋" pitchFamily="49" charset="-122"/>
              <a:ea typeface="仿宋" pitchFamily="49" charset="-122"/>
            </a:endParaRPr>
          </a:p>
          <a:p>
            <a:pPr marL="648000" lvl="1">
              <a:lnSpc>
                <a:spcPct val="80000"/>
              </a:lnSpc>
              <a:buFontTx/>
              <a:buNone/>
              <a:defRPr/>
            </a:pPr>
            <a:r>
              <a:rPr lang="en-US" altLang="zh-CN" dirty="0" smtClean="0">
                <a:latin typeface="仿宋" pitchFamily="49" charset="-122"/>
                <a:ea typeface="仿宋" pitchFamily="49" charset="-122"/>
              </a:rPr>
              <a:t/>
            </a:r>
            <a:br>
              <a:rPr lang="en-US" altLang="zh-CN" dirty="0" smtClean="0">
                <a:latin typeface="仿宋" pitchFamily="49" charset="-122"/>
                <a:ea typeface="仿宋" pitchFamily="49" charset="-122"/>
              </a:rPr>
            </a:b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  <a:p>
            <a:pPr lvl="1">
              <a:lnSpc>
                <a:spcPct val="80000"/>
              </a:lnSpc>
              <a:defRPr/>
            </a:pPr>
            <a:endParaRPr lang="en-US" altLang="zh-CN" dirty="0" smtClean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0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Freeform 7"/>
          <p:cNvSpPr>
            <a:spLocks/>
          </p:cNvSpPr>
          <p:nvPr/>
        </p:nvSpPr>
        <p:spPr bwMode="gray">
          <a:xfrm>
            <a:off x="5505450" y="3281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6388" name="TextBox 22"/>
          <p:cNvSpPr txBox="1">
            <a:spLocks noChangeArrowheads="1"/>
          </p:cNvSpPr>
          <p:nvPr/>
        </p:nvSpPr>
        <p:spPr bwMode="auto">
          <a:xfrm>
            <a:off x="5576888" y="2943225"/>
            <a:ext cx="29289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可以监控多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个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DB2 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数据库</a:t>
            </a:r>
            <a:endParaRPr lang="zh-CN" altLang="en-US" sz="15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90" name="TextBox 24"/>
          <p:cNvSpPr txBox="1">
            <a:spLocks noChangeArrowheads="1"/>
          </p:cNvSpPr>
          <p:nvPr/>
        </p:nvSpPr>
        <p:spPr bwMode="auto">
          <a:xfrm>
            <a:off x="5434013" y="4567238"/>
            <a:ext cx="3071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每个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DB2PDMonitor Agent </a:t>
            </a:r>
            <a:r>
              <a:rPr lang="zh-CN" altLang="en-US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需要指定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其默认保存的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DB2PD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输出路径、数据库名称，对应的实例用户以及对应的采集频率</a:t>
            </a:r>
            <a:endParaRPr lang="zh-CN" altLang="en-US" sz="15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7188" y="225353"/>
            <a:ext cx="7772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宋体" charset="-122"/>
                <a:cs typeface="Museo For Dell" pitchFamily="2" charset="0"/>
              </a:defRPr>
            </a:lvl1pPr>
            <a:lvl2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 pitchFamily="2" charset="0"/>
              </a:defRPr>
            </a:lvl2pPr>
            <a:lvl3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 pitchFamily="2" charset="0"/>
              </a:defRPr>
            </a:lvl3pPr>
            <a:lvl4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 pitchFamily="2" charset="0"/>
              </a:defRPr>
            </a:lvl4pPr>
            <a:lvl5pPr>
              <a:lnSpc>
                <a:spcPct val="90000"/>
              </a:lnSpc>
              <a:defRPr sz="320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  <a:cs typeface="Museo For Dell" pitchFamily="2" charset="0"/>
              </a:defRPr>
            </a:lvl5pPr>
            <a:lvl6pPr marL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zh-CN" altLang="en-US" sz="3000" dirty="0"/>
              <a:t>介绍</a:t>
            </a:r>
            <a:r>
              <a:rPr lang="en-US" altLang="zh-CN" sz="3000" dirty="0"/>
              <a:t>: </a:t>
            </a:r>
            <a:r>
              <a:rPr lang="en-US" altLang="zh-CN" sz="3000" dirty="0" smtClean="0"/>
              <a:t>DB2PDMonitor Agent </a:t>
            </a:r>
            <a:r>
              <a:rPr lang="en-US" altLang="zh-CN" sz="3000" dirty="0"/>
              <a:t>(</a:t>
            </a:r>
            <a:r>
              <a:rPr lang="zh-CN" altLang="en-US" sz="3000" dirty="0"/>
              <a:t>续</a:t>
            </a:r>
            <a:r>
              <a:rPr lang="en-US" altLang="zh-CN" sz="3000" dirty="0"/>
              <a:t>)</a:t>
            </a:r>
          </a:p>
        </p:txBody>
      </p:sp>
      <p:pic>
        <p:nvPicPr>
          <p:cNvPr id="165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09625"/>
            <a:ext cx="89630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10706"/>
            <a:ext cx="4805362" cy="1733550"/>
          </a:xfrm>
          <a:prstGeom prst="rect">
            <a:avLst/>
          </a:prstGeom>
          <a:noFill/>
          <a:ln>
            <a:noFill/>
          </a:ln>
          <a:effectLst>
            <a:outerShdw blurRad="330200" dist="50800" dir="5400000" algn="ctr" rotWithShape="0">
              <a:srgbClr val="000000">
                <a:alpha val="6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275645"/>
            <a:ext cx="8248650" cy="4154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3000" kern="1200" dirty="0">
                <a:latin typeface="仿宋" pitchFamily="49" charset="-122"/>
                <a:ea typeface="仿宋" pitchFamily="49" charset="-122"/>
              </a:rPr>
              <a:t>丰富的图表展示</a:t>
            </a:r>
            <a:endParaRPr lang="en-US" altLang="zh-CN" sz="3000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7411" name="TextBox 22"/>
          <p:cNvSpPr txBox="1">
            <a:spLocks noChangeArrowheads="1"/>
          </p:cNvSpPr>
          <p:nvPr/>
        </p:nvSpPr>
        <p:spPr bwMode="auto">
          <a:xfrm>
            <a:off x="3176588" y="1577976"/>
            <a:ext cx="5643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安装之后</a:t>
            </a:r>
            <a:r>
              <a:rPr lang="en-US" altLang="zh-CN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, </a:t>
            </a:r>
            <a:r>
              <a:rPr lang="zh-CN" altLang="en-US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在</a:t>
            </a:r>
            <a:r>
              <a:rPr lang="en-US" altLang="zh-CN" sz="1500" b="1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Foglight</a:t>
            </a:r>
            <a:r>
              <a:rPr lang="zh-CN" altLang="en-US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中就会出现全局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菜单</a:t>
            </a:r>
            <a:r>
              <a:rPr lang="en-US" altLang="zh-CN" sz="15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DB2PD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, 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其中首页为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DB2PD Database Home</a:t>
            </a:r>
            <a:endParaRPr lang="zh-CN" altLang="en-US" sz="15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2" name="TextBox 24"/>
          <p:cNvSpPr txBox="1">
            <a:spLocks noChangeArrowheads="1"/>
          </p:cNvSpPr>
          <p:nvPr/>
        </p:nvSpPr>
        <p:spPr bwMode="auto">
          <a:xfrm>
            <a:off x="3176588" y="3072795"/>
            <a:ext cx="53292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比如</a:t>
            </a:r>
            <a:r>
              <a:rPr lang="en-US" altLang="zh-CN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DB2PD Database Home 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就</a:t>
            </a:r>
            <a:r>
              <a:rPr lang="zh-CN" altLang="en-US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展示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了所有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DB2 </a:t>
            </a:r>
            <a:r>
              <a:rPr lang="zh-CN" altLang="en-US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数据库历史时间段 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Lock\Applications\Transactions\</a:t>
            </a:r>
            <a:r>
              <a:rPr lang="en-US" altLang="zh-CN" sz="15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AppInfo</a:t>
            </a:r>
            <a:r>
              <a:rPr lang="en-US" altLang="zh-CN" sz="15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\Dynamic(</a:t>
            </a:r>
            <a:r>
              <a:rPr lang="zh-CN" altLang="en-US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数据和时间范围可以随时随意自己设定</a:t>
            </a:r>
            <a:r>
              <a:rPr lang="en-US" altLang="zh-CN" sz="15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)</a:t>
            </a:r>
            <a:endParaRPr lang="zh-CN" altLang="en-US" sz="15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19133"/>
            <a:ext cx="1533525" cy="31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4162424"/>
            <a:ext cx="8567738" cy="1638299"/>
          </a:xfrm>
          <a:prstGeom prst="rect">
            <a:avLst/>
          </a:prstGeom>
          <a:noFill/>
          <a:ln>
            <a:noFill/>
          </a:ln>
          <a:effectLst>
            <a:outerShdw blurRad="241300" dist="50800" dir="5400000" algn="ctr" rotWithShape="0">
              <a:srgbClr val="000000">
                <a:alpha val="9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6769894" y="4486277"/>
            <a:ext cx="1593055" cy="1381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 err="1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66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ll_4x3_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_4x3_Template 1">
        <a:dk1>
          <a:srgbClr val="444444"/>
        </a:dk1>
        <a:lt1>
          <a:srgbClr val="0085C3"/>
        </a:lt1>
        <a:dk2>
          <a:srgbClr val="FFFFFF"/>
        </a:dk2>
        <a:lt2>
          <a:srgbClr val="000000"/>
        </a:lt2>
        <a:accent1>
          <a:srgbClr val="0085C3"/>
        </a:accent1>
        <a:accent2>
          <a:srgbClr val="7AB800"/>
        </a:accent2>
        <a:accent3>
          <a:srgbClr val="AAC2DE"/>
        </a:accent3>
        <a:accent4>
          <a:srgbClr val="393939"/>
        </a:accent4>
        <a:accent5>
          <a:srgbClr val="AAC2DE"/>
        </a:accent5>
        <a:accent6>
          <a:srgbClr val="6EA600"/>
        </a:accent6>
        <a:hlink>
          <a:srgbClr val="009BBB"/>
        </a:hlink>
        <a:folHlink>
          <a:srgbClr val="6E2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_Background_Master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B7295A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100"/>
          </a:spcBef>
          <a:spcAft>
            <a:spcPts val="10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Blue_Background_Master 1">
        <a:dk1>
          <a:srgbClr val="444444"/>
        </a:dk1>
        <a:lt1>
          <a:srgbClr val="0085C3"/>
        </a:lt1>
        <a:dk2>
          <a:srgbClr val="FFFFFF"/>
        </a:dk2>
        <a:lt2>
          <a:srgbClr val="000000"/>
        </a:lt2>
        <a:accent1>
          <a:srgbClr val="B7295A"/>
        </a:accent1>
        <a:accent2>
          <a:srgbClr val="F2AF00"/>
        </a:accent2>
        <a:accent3>
          <a:srgbClr val="AAC2DE"/>
        </a:accent3>
        <a:accent4>
          <a:srgbClr val="393939"/>
        </a:accent4>
        <a:accent5>
          <a:srgbClr val="D8ACB5"/>
        </a:accent5>
        <a:accent6>
          <a:srgbClr val="DB9E00"/>
        </a:accent6>
        <a:hlink>
          <a:srgbClr val="DC5034"/>
        </a:hlink>
        <a:folHlink>
          <a:srgbClr val="D42E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3D1E-5BC2-4D52-9CD2-CA8577174809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Dell_4x3_Template</Template>
  <TotalTime>387</TotalTime>
  <Words>1467</Words>
  <Application>Microsoft Office PowerPoint</Application>
  <PresentationFormat>全屏显示(4:3)</PresentationFormat>
  <Paragraphs>148</Paragraphs>
  <Slides>29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仿宋</vt:lpstr>
      <vt:lpstr>Times New Roman</vt:lpstr>
      <vt:lpstr>Museo For Dell</vt:lpstr>
      <vt:lpstr>Museo For Dell 300</vt:lpstr>
      <vt:lpstr>Museo Sans For Dell</vt:lpstr>
      <vt:lpstr>Verdana</vt:lpstr>
      <vt:lpstr>Calibri</vt:lpstr>
      <vt:lpstr>黑体</vt:lpstr>
      <vt:lpstr>Wingdings</vt:lpstr>
      <vt:lpstr>Arial Black</vt:lpstr>
      <vt:lpstr>Trebuchet MS</vt:lpstr>
      <vt:lpstr>Dell_4x3_Template</vt:lpstr>
      <vt:lpstr>Blue_Background_Master</vt:lpstr>
      <vt:lpstr>Bitmap Image</vt:lpstr>
      <vt:lpstr>PowerPoint 演示文稿</vt:lpstr>
      <vt:lpstr>agenda</vt:lpstr>
      <vt:lpstr>Db2pd命令工具</vt:lpstr>
      <vt:lpstr>Db2pd命令工具</vt:lpstr>
      <vt:lpstr>Db2pd命令工具</vt:lpstr>
      <vt:lpstr>定制个性化的db2pd monitor agent监控</vt:lpstr>
      <vt:lpstr>介绍: db2pd Agent</vt:lpstr>
      <vt:lpstr>PowerPoint 演示文稿</vt:lpstr>
      <vt:lpstr>丰富的图表展示</vt:lpstr>
      <vt:lpstr>PowerPoint 演示文稿</vt:lpstr>
      <vt:lpstr>报警定义</vt:lpstr>
      <vt:lpstr>PowerPoint 演示文稿</vt:lpstr>
      <vt:lpstr>规则定义</vt:lpstr>
      <vt:lpstr>PowerPoint 演示文稿</vt:lpstr>
      <vt:lpstr>定期报表</vt:lpstr>
      <vt:lpstr>PowerPoint 演示文稿</vt:lpstr>
      <vt:lpstr>分析锁问题</vt:lpstr>
      <vt:lpstr>Step1:死锁模拟</vt:lpstr>
      <vt:lpstr>Step2:锁定位-DB2PD Lock History</vt:lpstr>
      <vt:lpstr>Step3:定位事务-DB2PD Transactions History</vt:lpstr>
      <vt:lpstr>Step4:定位应用-DB2PD Application History</vt:lpstr>
      <vt:lpstr>Step5:定位动态语句-DB2PD Dynamic History</vt:lpstr>
      <vt:lpstr>抓取静态语句</vt:lpstr>
      <vt:lpstr>测试目的与方案</vt:lpstr>
      <vt:lpstr>特定时间段静态语句抓取</vt:lpstr>
      <vt:lpstr>分析详细运行时信息</vt:lpstr>
      <vt:lpstr>特定时间段详细运行时信息抓取</vt:lpstr>
      <vt:lpstr>特定时间段应用的运行记录</vt:lpstr>
      <vt:lpstr>结束语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Dell数据库管理解决方案</dc:title>
  <dc:creator>dma</dc:creator>
  <cp:lastModifiedBy>Dani</cp:lastModifiedBy>
  <cp:revision>68</cp:revision>
  <cp:lastPrinted>2000-07-17T22:36:56Z</cp:lastPrinted>
  <dcterms:created xsi:type="dcterms:W3CDTF">2012-11-05T02:21:36Z</dcterms:created>
  <dcterms:modified xsi:type="dcterms:W3CDTF">2013-02-20T03:33:11Z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0x010100EAEEBEE83C66E54EA9BED83B0A9A60DB</vt:lpwstr>
  </property>
</Properties>
</file>